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9"/>
  </p:notesMasterIdLst>
  <p:sldIdLst>
    <p:sldId id="270" r:id="rId2"/>
    <p:sldId id="271" r:id="rId3"/>
    <p:sldId id="280" r:id="rId4"/>
    <p:sldId id="272" r:id="rId5"/>
    <p:sldId id="281" r:id="rId6"/>
    <p:sldId id="284" r:id="rId7"/>
    <p:sldId id="285" r:id="rId8"/>
    <p:sldId id="290" r:id="rId9"/>
    <p:sldId id="288" r:id="rId10"/>
    <p:sldId id="287" r:id="rId11"/>
    <p:sldId id="289" r:id="rId12"/>
    <p:sldId id="291" r:id="rId13"/>
    <p:sldId id="292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25" r:id="rId24"/>
    <p:sldId id="326" r:id="rId25"/>
    <p:sldId id="327" r:id="rId26"/>
    <p:sldId id="276" r:id="rId27"/>
    <p:sldId id="303" r:id="rId28"/>
    <p:sldId id="304" r:id="rId29"/>
    <p:sldId id="305" r:id="rId30"/>
    <p:sldId id="307" r:id="rId31"/>
    <p:sldId id="308" r:id="rId32"/>
    <p:sldId id="311" r:id="rId33"/>
    <p:sldId id="310" r:id="rId34"/>
    <p:sldId id="312" r:id="rId35"/>
    <p:sldId id="313" r:id="rId36"/>
    <p:sldId id="314" r:id="rId37"/>
    <p:sldId id="315" r:id="rId38"/>
    <p:sldId id="316" r:id="rId39"/>
    <p:sldId id="317" r:id="rId40"/>
    <p:sldId id="319" r:id="rId41"/>
    <p:sldId id="318" r:id="rId42"/>
    <p:sldId id="320" r:id="rId43"/>
    <p:sldId id="322" r:id="rId44"/>
    <p:sldId id="321" r:id="rId45"/>
    <p:sldId id="328" r:id="rId46"/>
    <p:sldId id="364" r:id="rId47"/>
    <p:sldId id="361" r:id="rId48"/>
    <p:sldId id="362" r:id="rId49"/>
    <p:sldId id="363" r:id="rId50"/>
    <p:sldId id="365" r:id="rId51"/>
    <p:sldId id="323" r:id="rId52"/>
    <p:sldId id="324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4" r:id="rId66"/>
    <p:sldId id="341" r:id="rId67"/>
    <p:sldId id="342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355" r:id="rId79"/>
    <p:sldId id="358" r:id="rId80"/>
    <p:sldId id="366" r:id="rId81"/>
    <p:sldId id="367" r:id="rId82"/>
    <p:sldId id="368" r:id="rId83"/>
    <p:sldId id="369" r:id="rId84"/>
    <p:sldId id="370" r:id="rId85"/>
    <p:sldId id="371" r:id="rId86"/>
    <p:sldId id="372" r:id="rId87"/>
    <p:sldId id="373" r:id="rId88"/>
    <p:sldId id="356" r:id="rId89"/>
    <p:sldId id="359" r:id="rId90"/>
    <p:sldId id="374" r:id="rId91"/>
    <p:sldId id="375" r:id="rId92"/>
    <p:sldId id="376" r:id="rId93"/>
    <p:sldId id="377" r:id="rId94"/>
    <p:sldId id="378" r:id="rId95"/>
    <p:sldId id="379" r:id="rId96"/>
    <p:sldId id="380" r:id="rId97"/>
    <p:sldId id="381" r:id="rId98"/>
    <p:sldId id="382" r:id="rId99"/>
    <p:sldId id="383" r:id="rId100"/>
    <p:sldId id="385" r:id="rId101"/>
    <p:sldId id="384" r:id="rId102"/>
    <p:sldId id="386" r:id="rId103"/>
    <p:sldId id="387" r:id="rId104"/>
    <p:sldId id="357" r:id="rId105"/>
    <p:sldId id="360" r:id="rId106"/>
    <p:sldId id="388" r:id="rId107"/>
    <p:sldId id="389" r:id="rId108"/>
    <p:sldId id="390" r:id="rId109"/>
    <p:sldId id="391" r:id="rId110"/>
    <p:sldId id="392" r:id="rId111"/>
    <p:sldId id="395" r:id="rId112"/>
    <p:sldId id="397" r:id="rId113"/>
    <p:sldId id="398" r:id="rId114"/>
    <p:sldId id="399" r:id="rId115"/>
    <p:sldId id="400" r:id="rId116"/>
    <p:sldId id="401" r:id="rId117"/>
    <p:sldId id="402" r:id="rId118"/>
    <p:sldId id="403" r:id="rId119"/>
    <p:sldId id="405" r:id="rId120"/>
    <p:sldId id="404" r:id="rId121"/>
    <p:sldId id="393" r:id="rId122"/>
    <p:sldId id="394" r:id="rId123"/>
    <p:sldId id="409" r:id="rId124"/>
    <p:sldId id="408" r:id="rId125"/>
    <p:sldId id="410" r:id="rId126"/>
    <p:sldId id="411" r:id="rId127"/>
    <p:sldId id="412" r:id="rId128"/>
    <p:sldId id="413" r:id="rId129"/>
    <p:sldId id="417" r:id="rId130"/>
    <p:sldId id="420" r:id="rId131"/>
    <p:sldId id="421" r:id="rId132"/>
    <p:sldId id="414" r:id="rId133"/>
    <p:sldId id="423" r:id="rId134"/>
    <p:sldId id="422" r:id="rId135"/>
    <p:sldId id="415" r:id="rId136"/>
    <p:sldId id="416" r:id="rId137"/>
    <p:sldId id="424" r:id="rId138"/>
    <p:sldId id="425" r:id="rId139"/>
    <p:sldId id="426" r:id="rId140"/>
    <p:sldId id="427" r:id="rId141"/>
    <p:sldId id="428" r:id="rId142"/>
    <p:sldId id="429" r:id="rId143"/>
    <p:sldId id="430" r:id="rId144"/>
    <p:sldId id="431" r:id="rId145"/>
    <p:sldId id="432" r:id="rId146"/>
    <p:sldId id="433" r:id="rId147"/>
    <p:sldId id="406" r:id="rId148"/>
    <p:sldId id="407" r:id="rId149"/>
    <p:sldId id="434" r:id="rId150"/>
    <p:sldId id="437" r:id="rId151"/>
    <p:sldId id="438" r:id="rId152"/>
    <p:sldId id="439" r:id="rId153"/>
    <p:sldId id="440" r:id="rId154"/>
    <p:sldId id="441" r:id="rId155"/>
    <p:sldId id="442" r:id="rId156"/>
    <p:sldId id="443" r:id="rId157"/>
    <p:sldId id="444" r:id="rId158"/>
    <p:sldId id="445" r:id="rId159"/>
    <p:sldId id="446" r:id="rId160"/>
    <p:sldId id="447" r:id="rId161"/>
    <p:sldId id="448" r:id="rId162"/>
    <p:sldId id="449" r:id="rId163"/>
    <p:sldId id="450" r:id="rId164"/>
    <p:sldId id="435" r:id="rId165"/>
    <p:sldId id="436" r:id="rId166"/>
    <p:sldId id="451" r:id="rId167"/>
    <p:sldId id="452" r:id="rId168"/>
    <p:sldId id="454" r:id="rId169"/>
    <p:sldId id="455" r:id="rId170"/>
    <p:sldId id="456" r:id="rId171"/>
    <p:sldId id="457" r:id="rId172"/>
    <p:sldId id="458" r:id="rId173"/>
    <p:sldId id="459" r:id="rId174"/>
    <p:sldId id="460" r:id="rId175"/>
    <p:sldId id="461" r:id="rId176"/>
    <p:sldId id="462" r:id="rId177"/>
    <p:sldId id="467" r:id="rId178"/>
    <p:sldId id="468" r:id="rId179"/>
    <p:sldId id="469" r:id="rId180"/>
    <p:sldId id="470" r:id="rId181"/>
    <p:sldId id="471" r:id="rId182"/>
    <p:sldId id="472" r:id="rId183"/>
    <p:sldId id="473" r:id="rId184"/>
    <p:sldId id="474" r:id="rId185"/>
    <p:sldId id="475" r:id="rId186"/>
    <p:sldId id="477" r:id="rId187"/>
    <p:sldId id="478" r:id="rId188"/>
    <p:sldId id="479" r:id="rId189"/>
    <p:sldId id="480" r:id="rId190"/>
    <p:sldId id="481" r:id="rId191"/>
    <p:sldId id="482" r:id="rId192"/>
    <p:sldId id="483" r:id="rId193"/>
    <p:sldId id="484" r:id="rId194"/>
    <p:sldId id="485" r:id="rId195"/>
    <p:sldId id="486" r:id="rId196"/>
    <p:sldId id="487" r:id="rId197"/>
    <p:sldId id="488" r:id="rId198"/>
    <p:sldId id="463" r:id="rId199"/>
    <p:sldId id="464" r:id="rId200"/>
    <p:sldId id="489" r:id="rId201"/>
    <p:sldId id="490" r:id="rId202"/>
    <p:sldId id="491" r:id="rId203"/>
    <p:sldId id="492" r:id="rId204"/>
    <p:sldId id="493" r:id="rId205"/>
    <p:sldId id="494" r:id="rId206"/>
    <p:sldId id="495" r:id="rId207"/>
    <p:sldId id="496" r:id="rId208"/>
    <p:sldId id="497" r:id="rId209"/>
    <p:sldId id="498" r:id="rId210"/>
    <p:sldId id="499" r:id="rId211"/>
    <p:sldId id="500" r:id="rId212"/>
    <p:sldId id="465" r:id="rId213"/>
    <p:sldId id="466" r:id="rId214"/>
    <p:sldId id="502" r:id="rId215"/>
    <p:sldId id="503" r:id="rId216"/>
    <p:sldId id="504" r:id="rId217"/>
    <p:sldId id="269" r:id="rId2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030"/>
    <a:srgbClr val="7F7F7F"/>
    <a:srgbClr val="F9F9F9"/>
    <a:srgbClr val="67FB42"/>
    <a:srgbClr val="FAFAF4"/>
    <a:srgbClr val="36A960"/>
    <a:srgbClr val="DDDDDD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2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00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59B1A-4DC7-41A7-B698-AC510C4249FB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E19DD-8D67-45CA-B1B3-24175FCF6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6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8D54BE5-C45A-467E-BA56-D75F1862485B}"/>
              </a:ext>
            </a:extLst>
          </p:cNvPr>
          <p:cNvCxnSpPr>
            <a:cxnSpLocks/>
          </p:cNvCxnSpPr>
          <p:nvPr userDrawn="1"/>
        </p:nvCxnSpPr>
        <p:spPr>
          <a:xfrm flipV="1">
            <a:off x="534357" y="351692"/>
            <a:ext cx="5831936" cy="3880"/>
          </a:xfrm>
          <a:prstGeom prst="line">
            <a:avLst/>
          </a:prstGeom>
          <a:ln w="38100">
            <a:solidFill>
              <a:srgbClr val="67F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5128FE-279B-4F4D-B12B-23D2AAD3F382}"/>
              </a:ext>
            </a:extLst>
          </p:cNvPr>
          <p:cNvSpPr txBox="1"/>
          <p:nvPr userDrawn="1"/>
        </p:nvSpPr>
        <p:spPr>
          <a:xfrm>
            <a:off x="534357" y="261178"/>
            <a:ext cx="7976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534356" y="1584617"/>
            <a:ext cx="11171973" cy="77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프론트엔드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개발자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김점핏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421745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C60DDC7-73E2-4D23-A93A-2AC2DB49A8AA}"/>
              </a:ext>
            </a:extLst>
          </p:cNvPr>
          <p:cNvGrpSpPr/>
          <p:nvPr userDrawn="1"/>
        </p:nvGrpSpPr>
        <p:grpSpPr>
          <a:xfrm>
            <a:off x="574549" y="350746"/>
            <a:ext cx="4693250" cy="1600413"/>
            <a:chOff x="235309" y="207129"/>
            <a:chExt cx="4693250" cy="16004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162495-4FFF-4D5A-85D5-37C3E82848EC}"/>
                </a:ext>
              </a:extLst>
            </p:cNvPr>
            <p:cNvSpPr txBox="1"/>
            <p:nvPr/>
          </p:nvSpPr>
          <p:spPr>
            <a:xfrm>
              <a:off x="235309" y="237882"/>
              <a:ext cx="46932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/>
                <a:t>PORTFOLIO</a:t>
              </a:r>
              <a:r>
                <a:rPr lang="en-US" altLang="ko-KR" sz="4800" b="1" dirty="0">
                  <a:solidFill>
                    <a:srgbClr val="7F7F7F"/>
                  </a:solidFill>
                </a:rPr>
                <a:t> CONTENTS</a:t>
              </a:r>
              <a:endParaRPr lang="ko-KR" altLang="en-US" sz="4800" b="1" dirty="0">
                <a:solidFill>
                  <a:srgbClr val="7F7F7F"/>
                </a:solidFill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EF464F1-6A7C-4005-AF35-BEB77E8DE171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9" y="207129"/>
              <a:ext cx="3433793" cy="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36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713145" y="1031535"/>
            <a:ext cx="2232000" cy="39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2009587" y="1075205"/>
            <a:ext cx="476412" cy="3139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16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63467" y="1060258"/>
            <a:ext cx="86453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Project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 hasCustomPrompt="1"/>
          </p:nvPr>
        </p:nvSpPr>
        <p:spPr>
          <a:xfrm>
            <a:off x="712787" y="1531938"/>
            <a:ext cx="7965700" cy="662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프로젝트 제목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E0EFFC-0268-43E1-B9C1-7159359D02DB}"/>
              </a:ext>
            </a:extLst>
          </p:cNvPr>
          <p:cNvSpPr txBox="1"/>
          <p:nvPr userDrawn="1"/>
        </p:nvSpPr>
        <p:spPr>
          <a:xfrm>
            <a:off x="6165011" y="3501744"/>
            <a:ext cx="209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project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8052806" y="3705805"/>
            <a:ext cx="3597215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1"/>
          <p:cNvSpPr>
            <a:spLocks noGrp="1"/>
          </p:cNvSpPr>
          <p:nvPr>
            <p:ph type="body" sz="quarter" idx="12" hasCustomPrompt="1"/>
          </p:nvPr>
        </p:nvSpPr>
        <p:spPr>
          <a:xfrm>
            <a:off x="6164263" y="4173539"/>
            <a:ext cx="5486400" cy="19280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진행 목적 및 프로젝트에 대한 간단한 소개</a:t>
            </a:r>
          </a:p>
        </p:txBody>
      </p:sp>
    </p:spTree>
    <p:extLst>
      <p:ext uri="{BB962C8B-B14F-4D97-AF65-F5344CB8AC3E}">
        <p14:creationId xmlns:p14="http://schemas.microsoft.com/office/powerpoint/2010/main" val="553939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5560521" y="714485"/>
            <a:ext cx="6492875" cy="5669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18982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774303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1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189830" y="714485"/>
            <a:ext cx="5745457" cy="6018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609599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376616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세내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4160018" y="1528763"/>
            <a:ext cx="7893379" cy="48554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코딩 내용</a:t>
            </a: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1694595" y="771940"/>
            <a:ext cx="9615204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① 노래 추천 이미지 롤링 리스트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6A6D0-9935-4450-A953-715CEDEDD14B}"/>
              </a:ext>
            </a:extLst>
          </p:cNvPr>
          <p:cNvSpPr txBox="1"/>
          <p:nvPr userDrawn="1"/>
        </p:nvSpPr>
        <p:spPr>
          <a:xfrm>
            <a:off x="189829" y="747712"/>
            <a:ext cx="15047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work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 hasCustomPrompt="1"/>
          </p:nvPr>
        </p:nvSpPr>
        <p:spPr>
          <a:xfrm>
            <a:off x="315913" y="1528763"/>
            <a:ext cx="3653186" cy="4856162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  <a:lvl2pPr marL="457200" indent="0">
              <a:buNone/>
              <a:defRPr sz="1100"/>
            </a:lvl2pPr>
          </a:lstStyle>
          <a:p>
            <a:pPr lvl="0"/>
            <a:r>
              <a:rPr lang="ko-KR" altLang="en-US" dirty="0"/>
              <a:t>기능 소개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  <a:p>
            <a:pPr lvl="0"/>
            <a:r>
              <a:rPr lang="ko-KR" altLang="en-US" dirty="0"/>
              <a:t>작업 내용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95662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7F45D7-19B4-48E6-8BB1-C92071A7EC82}"/>
              </a:ext>
            </a:extLst>
          </p:cNvPr>
          <p:cNvSpPr txBox="1"/>
          <p:nvPr userDrawn="1"/>
        </p:nvSpPr>
        <p:spPr>
          <a:xfrm>
            <a:off x="2712707" y="3105359"/>
            <a:ext cx="67665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263030"/>
                </a:solidFill>
              </a:rPr>
              <a:t>End of</a:t>
            </a:r>
            <a:r>
              <a:rPr lang="en-US" altLang="ko-KR" sz="2800" b="1" baseline="0" dirty="0">
                <a:solidFill>
                  <a:srgbClr val="263030"/>
                </a:solidFill>
              </a:rPr>
              <a:t> Document</a:t>
            </a:r>
            <a:endParaRPr lang="ko-KR" altLang="en-US" sz="2800" b="1" dirty="0">
              <a:solidFill>
                <a:srgbClr val="26303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4535883" y="3705805"/>
            <a:ext cx="3191299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2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6C89A6-B0F8-4834-93B8-534384DDE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3" t="39976" r="23040" b="39749"/>
          <a:stretch/>
        </p:blipFill>
        <p:spPr>
          <a:xfrm>
            <a:off x="11274187" y="6483308"/>
            <a:ext cx="807673" cy="299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8769B-5FEA-4C23-AD7C-C9625316FDB1}"/>
              </a:ext>
            </a:extLst>
          </p:cNvPr>
          <p:cNvSpPr txBox="1"/>
          <p:nvPr userDrawn="1"/>
        </p:nvSpPr>
        <p:spPr>
          <a:xfrm>
            <a:off x="10042064" y="6524462"/>
            <a:ext cx="1477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개발자 채용 플랫폼</a:t>
            </a:r>
          </a:p>
        </p:txBody>
      </p:sp>
    </p:spTree>
    <p:extLst>
      <p:ext uri="{BB962C8B-B14F-4D97-AF65-F5344CB8AC3E}">
        <p14:creationId xmlns:p14="http://schemas.microsoft.com/office/powerpoint/2010/main" val="36683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  <p:sldLayoutId id="214748366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udwktlrwk@naver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3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3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7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6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3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0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3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6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9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0565BC-4086-4B2F-9306-7D0F9586ECAC}"/>
              </a:ext>
            </a:extLst>
          </p:cNvPr>
          <p:cNvGrpSpPr/>
          <p:nvPr/>
        </p:nvGrpSpPr>
        <p:grpSpPr>
          <a:xfrm>
            <a:off x="534357" y="261178"/>
            <a:ext cx="7976598" cy="1323439"/>
            <a:chOff x="235309" y="72543"/>
            <a:chExt cx="4666079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5128FE-279B-4F4D-B12B-23D2AAD3F382}"/>
                </a:ext>
              </a:extLst>
            </p:cNvPr>
            <p:cNvSpPr txBox="1"/>
            <p:nvPr/>
          </p:nvSpPr>
          <p:spPr>
            <a:xfrm>
              <a:off x="235309" y="72543"/>
              <a:ext cx="46660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PORTFOLIO</a:t>
              </a:r>
              <a:endParaRPr lang="ko-KR" altLang="en-US" sz="8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8D54BE5-C45A-467E-BA56-D75F18624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309" y="163057"/>
              <a:ext cx="3411514" cy="388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7BD092D-18B5-46B9-9BDA-07D748D7A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388739"/>
              </p:ext>
            </p:extLst>
          </p:nvPr>
        </p:nvGraphicFramePr>
        <p:xfrm>
          <a:off x="6863024" y="3876938"/>
          <a:ext cx="5024176" cy="232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301">
                  <a:extLst>
                    <a:ext uri="{9D8B030D-6E8A-4147-A177-3AD203B41FA5}">
                      <a16:colId xmlns:a16="http://schemas.microsoft.com/office/drawing/2014/main" val="4193555416"/>
                    </a:ext>
                  </a:extLst>
                </a:gridCol>
                <a:gridCol w="3794875">
                  <a:extLst>
                    <a:ext uri="{9D8B030D-6E8A-4147-A177-3AD203B41FA5}">
                      <a16:colId xmlns:a16="http://schemas.microsoft.com/office/drawing/2014/main" val="3573966473"/>
                    </a:ext>
                  </a:extLst>
                </a:gridCol>
              </a:tblGrid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윤명식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882532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1998. 09. 21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67169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linkClick r:id="rId2"/>
                        </a:rPr>
                        <a:t>audwktlrwk@naver.com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85131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010-2206-5871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146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서울시 강북구 미아동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470312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DX</a:t>
            </a:r>
            <a:r>
              <a:rPr lang="ko-KR" altLang="en-US" b="1" dirty="0"/>
              <a:t>컨설턴트</a:t>
            </a:r>
            <a:r>
              <a:rPr lang="en-US" altLang="ko-KR" b="1" dirty="0"/>
              <a:t>_</a:t>
            </a:r>
            <a:r>
              <a:rPr lang="ko-KR" altLang="en-US" b="1" dirty="0"/>
              <a:t>윤명식</a:t>
            </a:r>
            <a:r>
              <a:rPr lang="en-US" altLang="ko-KR" b="1" dirty="0"/>
              <a:t>_</a:t>
            </a:r>
            <a:r>
              <a:rPr lang="ko-KR" altLang="en-US" b="1" dirty="0"/>
              <a:t>데이터 다루기</a:t>
            </a:r>
            <a:r>
              <a:rPr lang="en-US" altLang="ko-KR" b="1" dirty="0"/>
              <a:t>_</a:t>
            </a:r>
            <a:r>
              <a:rPr lang="ko-KR" altLang="en-US" b="1" dirty="0"/>
              <a:t>포트폴리오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88119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print()</a:t>
            </a:r>
            <a:r>
              <a:rPr lang="ko-KR" altLang="en-US" dirty="0"/>
              <a:t> 함수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FFCBB5-4EC4-4ABF-ABED-3F837DDD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6" y="1113572"/>
            <a:ext cx="7251346" cy="3457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6AB059-27AD-4E54-A69D-255788AF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49" y="2014004"/>
            <a:ext cx="7251345" cy="365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580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 연습문제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4A731F-5C20-429C-9F91-92D5FB17F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43" y="1113572"/>
            <a:ext cx="11655290" cy="529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137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ko-KR" altLang="en-US" sz="1300" b="1" dirty="0"/>
              <a:t>집합 관련 메서드</a:t>
            </a:r>
          </a:p>
          <a:p>
            <a:r>
              <a:rPr lang="ko-KR" altLang="en-US" dirty="0"/>
              <a:t>집합 관련 메서드 몇 가지를 정리합니다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요소 하나 추가</a:t>
            </a:r>
            <a:endParaRPr lang="ko-KR" altLang="en-US" sz="1200" dirty="0"/>
          </a:p>
          <a:p>
            <a:r>
              <a:rPr lang="ko-KR" altLang="en-US" dirty="0"/>
              <a:t>요소 하나를 추가할 때는 </a:t>
            </a:r>
            <a:r>
              <a:rPr lang="en-US" altLang="ko-KR" b="1" dirty="0"/>
              <a:t>add()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리스트는 </a:t>
            </a:r>
            <a:r>
              <a:rPr lang="en-US" altLang="ko-KR" dirty="0"/>
              <a:t>add()</a:t>
            </a:r>
            <a:r>
              <a:rPr lang="ko-KR" altLang="en-US" dirty="0"/>
              <a:t>가 아닌 </a:t>
            </a:r>
            <a:r>
              <a:rPr lang="en-US" altLang="ko-KR" dirty="0"/>
              <a:t>append() </a:t>
            </a:r>
            <a:r>
              <a:rPr lang="ko-KR" altLang="en-US" dirty="0"/>
              <a:t>메서드였음을 기억하기 바랍니다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여러 요소 추가</a:t>
            </a:r>
            <a:endParaRPr lang="ko-KR" altLang="en-US" sz="1200" dirty="0"/>
          </a:p>
          <a:p>
            <a:r>
              <a:rPr lang="ko-KR" altLang="en-US" dirty="0"/>
              <a:t>여러 요소를 추가할 때는 </a:t>
            </a:r>
            <a:r>
              <a:rPr lang="en-US" altLang="ko-KR" b="1" dirty="0"/>
              <a:t>update()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update() </a:t>
            </a:r>
            <a:r>
              <a:rPr lang="ko-KR" altLang="en-US" dirty="0"/>
              <a:t>메서드가 변경이 아닌 추가임을 기억하기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요소를 추가하는 것이 집합을 변경하는 것이라 여기면 될 듯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EDA190-41C4-476C-AEB1-1C6DC65DE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091267"/>
            <a:ext cx="8017405" cy="17782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1A5541-00EB-4777-AE4F-4AE76BA82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259369"/>
            <a:ext cx="8017405" cy="171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974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en-US" altLang="ko-KR" sz="1300" b="1" dirty="0"/>
              <a:t>3) </a:t>
            </a:r>
            <a:r>
              <a:rPr lang="ko-KR" altLang="en-US" sz="1300" b="1" dirty="0"/>
              <a:t>무작위 한 요소 삭제</a:t>
            </a:r>
            <a:endParaRPr lang="ko-KR" altLang="en-US" sz="1300" dirty="0"/>
          </a:p>
          <a:p>
            <a:r>
              <a:rPr lang="ko-KR" altLang="en-US" dirty="0"/>
              <a:t>무작위로 요소 하나를 삭제할 때는 </a:t>
            </a:r>
            <a:r>
              <a:rPr lang="en-US" altLang="ko-KR" b="1" dirty="0"/>
              <a:t>pop()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pop() </a:t>
            </a:r>
            <a:r>
              <a:rPr lang="ko-KR" altLang="en-US" dirty="0"/>
              <a:t>메서드는 삭제되는 요소를 반환하면서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300" b="1" dirty="0"/>
              <a:t>4) </a:t>
            </a:r>
            <a:r>
              <a:rPr lang="ko-KR" altLang="en-US" sz="1300" b="1" dirty="0"/>
              <a:t>요소 삭제</a:t>
            </a:r>
            <a:r>
              <a:rPr lang="en-US" altLang="ko-KR" sz="1300" b="1" dirty="0"/>
              <a:t>(</a:t>
            </a:r>
            <a:r>
              <a:rPr lang="ko-KR" altLang="en-US" sz="1300" b="1" dirty="0"/>
              <a:t>없으면 오류</a:t>
            </a:r>
            <a:r>
              <a:rPr lang="en-US" altLang="ko-KR" sz="1300" b="1" dirty="0"/>
              <a:t>)</a:t>
            </a:r>
            <a:endParaRPr lang="ko-KR" altLang="en-US" sz="1300" dirty="0"/>
          </a:p>
          <a:p>
            <a:r>
              <a:rPr lang="ko-KR" altLang="en-US" dirty="0"/>
              <a:t>요소를 지정해서 삭제할 때는 </a:t>
            </a:r>
            <a:r>
              <a:rPr lang="en-US" altLang="ko-KR" b="1" dirty="0"/>
              <a:t>remove()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삭제하려는 요소가 없으면 오류가 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discard() </a:t>
            </a:r>
            <a:r>
              <a:rPr lang="ko-KR" altLang="en-US" dirty="0"/>
              <a:t>메서드와 비교하기 바랍니다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28ECC1-158E-4F8F-8225-293B9FBD1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5" cy="17119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1B1C2A-D36A-4360-8C36-2E227FB88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282855"/>
            <a:ext cx="8017405" cy="23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741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요소 삭제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없으면 무시</a:t>
            </a:r>
            <a:r>
              <a:rPr lang="en-US" altLang="ko-KR" sz="1200" b="1" dirty="0"/>
              <a:t>)</a:t>
            </a:r>
            <a:endParaRPr lang="ko-KR" altLang="en-US" sz="1200" dirty="0"/>
          </a:p>
          <a:p>
            <a:r>
              <a:rPr lang="ko-KR" altLang="en-US" dirty="0"/>
              <a:t>요소를 지정해서 하나 삭제할 때는 </a:t>
            </a:r>
            <a:r>
              <a:rPr lang="en-US" altLang="ko-KR" b="1" dirty="0"/>
              <a:t>discard()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remove() </a:t>
            </a:r>
            <a:r>
              <a:rPr lang="ko-KR" altLang="en-US" dirty="0"/>
              <a:t>메서드와는 달리 삭제하려는 요소가 없어도 오류가 나지 않습니다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6) </a:t>
            </a:r>
            <a:r>
              <a:rPr lang="ko-KR" altLang="en-US" sz="1200" b="1" dirty="0"/>
              <a:t>모든 원소 삭제</a:t>
            </a:r>
            <a:endParaRPr lang="ko-KR" altLang="en-US" sz="1200" dirty="0"/>
          </a:p>
          <a:p>
            <a:r>
              <a:rPr lang="ko-KR" altLang="en-US" dirty="0"/>
              <a:t>모든 요소를 삭제할 때는 </a:t>
            </a:r>
            <a:r>
              <a:rPr lang="en-US" altLang="ko-KR" b="1" dirty="0"/>
              <a:t>clear()</a:t>
            </a:r>
            <a:r>
              <a:rPr lang="ko-KR" altLang="en-US" dirty="0"/>
              <a:t> 메서드를 사용합니다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8A9440-32D4-4803-87EC-0A9ECAFE2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5" cy="18886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A6CF03-9648-4CE1-8525-D4501D4E6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191829"/>
            <a:ext cx="8017405" cy="184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849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키와 값을 가지고 키를 이용해 값을 찾는 </a:t>
            </a:r>
            <a:r>
              <a:rPr lang="ko-KR" altLang="en-US" dirty="0" err="1"/>
              <a:t>딕셔너리에</a:t>
            </a:r>
            <a:r>
              <a:rPr lang="ko-KR" altLang="en-US" dirty="0"/>
              <a:t> 대해 학습함</a:t>
            </a:r>
          </a:p>
        </p:txBody>
      </p:sp>
    </p:spTree>
    <p:extLst>
      <p:ext uri="{BB962C8B-B14F-4D97-AF65-F5344CB8AC3E}">
        <p14:creationId xmlns:p14="http://schemas.microsoft.com/office/powerpoint/2010/main" val="15857262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r>
              <a:rPr lang="ko-KR" altLang="en-US" dirty="0" err="1"/>
              <a:t>딕셔너리는</a:t>
            </a:r>
            <a:r>
              <a:rPr lang="ko-KR" altLang="en-US" dirty="0"/>
              <a:t> 집합과 마찬가지로 </a:t>
            </a:r>
            <a:r>
              <a:rPr lang="ko-KR" altLang="en-US" b="1" dirty="0"/>
              <a:t>중괄호</a:t>
            </a:r>
            <a:r>
              <a:rPr lang="en-US" altLang="ko-KR" b="1" dirty="0"/>
              <a:t>({ })</a:t>
            </a:r>
            <a:r>
              <a:rPr lang="ko-KR" altLang="en-US" dirty="0"/>
              <a:t> 를 사용해 선언합니다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{Key1: Value1, Key2: Value2, Key3: Value3}</a:t>
            </a:r>
            <a:r>
              <a:rPr lang="ko-KR" altLang="en-US" dirty="0"/>
              <a:t>의 형태를 가지므로 집합과 구분됩니다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딕셔너리는</a:t>
            </a:r>
            <a:r>
              <a:rPr lang="ko-KR" altLang="en-US" dirty="0"/>
              <a:t> 순서의 의미가 없으며</a:t>
            </a:r>
            <a:r>
              <a:rPr lang="en-US" altLang="ko-KR" dirty="0"/>
              <a:t>, </a:t>
            </a:r>
            <a:r>
              <a:rPr lang="ko-KR" altLang="en-US" b="1" dirty="0"/>
              <a:t>키</a:t>
            </a:r>
            <a:r>
              <a:rPr lang="en-US" altLang="ko-KR" b="1" dirty="0"/>
              <a:t>(Key)</a:t>
            </a:r>
            <a:r>
              <a:rPr lang="ko-KR" altLang="en-US" b="1" dirty="0"/>
              <a:t>를 사용해 값</a:t>
            </a:r>
            <a:r>
              <a:rPr lang="en-US" altLang="ko-KR" b="1" dirty="0"/>
              <a:t>(Value)</a:t>
            </a:r>
            <a:r>
              <a:rPr lang="ko-KR" altLang="en-US" b="1" dirty="0"/>
              <a:t>을 확인합니다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>리스트와 더불어 많이 사용되는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만들기</a:t>
            </a:r>
            <a:endParaRPr lang="en-US" altLang="ko-KR" sz="1300" b="1" dirty="0"/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직접 만들기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일정한 정보를 갖는 </a:t>
            </a:r>
            <a:r>
              <a:rPr lang="ko-KR" altLang="en-US" sz="1200" b="1" dirty="0" err="1"/>
              <a:t>딕셔너리</a:t>
            </a:r>
            <a:endParaRPr lang="ko-KR" altLang="en-US" sz="12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BD9281-4981-40D8-9B98-7E385EA4A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131921"/>
            <a:ext cx="8017405" cy="35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335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다양한 정보를 갖는 </a:t>
            </a:r>
            <a:r>
              <a:rPr lang="ko-KR" altLang="en-US" sz="1200" b="1" dirty="0" err="1"/>
              <a:t>딕셔너리</a:t>
            </a:r>
            <a:endParaRPr lang="ko-KR" altLang="en-US" sz="1200" dirty="0"/>
          </a:p>
          <a:p>
            <a:r>
              <a:rPr lang="ko-KR" altLang="en-US" dirty="0"/>
              <a:t>리스트나 </a:t>
            </a:r>
            <a:r>
              <a:rPr lang="ko-KR" altLang="en-US" dirty="0" err="1"/>
              <a:t>튜플을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로 가질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숫자가 </a:t>
            </a:r>
            <a:r>
              <a:rPr lang="en-US" altLang="ko-KR" sz="1200" b="1" dirty="0"/>
              <a:t>Key</a:t>
            </a:r>
            <a:r>
              <a:rPr lang="ko-KR" altLang="en-US" sz="1200" b="1" dirty="0"/>
              <a:t>인 경우</a:t>
            </a:r>
            <a:endParaRPr lang="ko-KR" altLang="en-US" sz="1200" dirty="0"/>
          </a:p>
          <a:p>
            <a:r>
              <a:rPr lang="ko-KR" altLang="en-US" dirty="0"/>
              <a:t>당연히 숫자도 </a:t>
            </a:r>
            <a:r>
              <a:rPr lang="en-US" altLang="ko-KR" dirty="0"/>
              <a:t>Key</a:t>
            </a:r>
            <a:r>
              <a:rPr lang="ko-KR" altLang="en-US" dirty="0"/>
              <a:t>가 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A11585-DB25-40EA-85C4-1A09FC41C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778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F8F173-12BB-40E9-838D-F49E7E81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79670"/>
            <a:ext cx="8017404" cy="132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886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같은 </a:t>
            </a:r>
            <a:r>
              <a:rPr lang="en-US" altLang="ko-KR" sz="1200" b="1" dirty="0"/>
              <a:t>Key </a:t>
            </a:r>
            <a:r>
              <a:rPr lang="ko-KR" altLang="en-US" sz="1200" b="1" dirty="0"/>
              <a:t>무시</a:t>
            </a:r>
            <a:endParaRPr lang="ko-KR" altLang="en-US" sz="1200" dirty="0"/>
          </a:p>
          <a:p>
            <a:r>
              <a:rPr lang="ko-KR" altLang="en-US" dirty="0"/>
              <a:t>만일 </a:t>
            </a:r>
            <a:r>
              <a:rPr lang="en-US" altLang="ko-KR" dirty="0"/>
              <a:t>Key</a:t>
            </a:r>
            <a:r>
              <a:rPr lang="ko-KR" altLang="en-US" dirty="0"/>
              <a:t>가 같은 요소가 있으면 하나만 남기고 나머지는 무시됩니다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[</a:t>
            </a:r>
            <a:r>
              <a:rPr lang="ko-KR" altLang="en-US" sz="1200" b="1" dirty="0"/>
              <a:t>참고</a:t>
            </a:r>
            <a:r>
              <a:rPr lang="en-US" altLang="ko-KR" sz="1200" b="1" dirty="0"/>
              <a:t>] Key</a:t>
            </a:r>
            <a:r>
              <a:rPr lang="ko-KR" altLang="en-US" sz="1200" b="1" dirty="0"/>
              <a:t>가 될 수 없는 리스트</a:t>
            </a:r>
            <a:endParaRPr lang="ko-KR" altLang="en-US" sz="1200" dirty="0"/>
          </a:p>
          <a:p>
            <a:r>
              <a:rPr lang="ko-KR" altLang="en-US" dirty="0"/>
              <a:t>당연히 </a:t>
            </a:r>
            <a:r>
              <a:rPr lang="en-US" altLang="ko-KR" dirty="0"/>
              <a:t>Key</a:t>
            </a:r>
            <a:r>
              <a:rPr lang="ko-KR" altLang="en-US" dirty="0"/>
              <a:t>는 변경되면 안됩니다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튜플은</a:t>
            </a:r>
            <a:r>
              <a:rPr lang="ko-KR" altLang="en-US" dirty="0"/>
              <a:t> 변경 불가능한 </a:t>
            </a:r>
            <a:r>
              <a:rPr lang="ko-KR" altLang="en-US" dirty="0" err="1"/>
              <a:t>자료형이지만</a:t>
            </a:r>
            <a:r>
              <a:rPr lang="en-US" altLang="ko-KR" dirty="0"/>
              <a:t>, </a:t>
            </a:r>
            <a:r>
              <a:rPr lang="ko-KR" altLang="en-US" b="1" dirty="0"/>
              <a:t>리스트는 변경 가능</a:t>
            </a:r>
            <a:r>
              <a:rPr lang="ko-KR" altLang="en-US" dirty="0"/>
              <a:t>한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그러므로 리스트는 </a:t>
            </a:r>
            <a:r>
              <a:rPr lang="ko-KR" altLang="en-US" dirty="0" err="1"/>
              <a:t>딕셔너리의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가 될 수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D9A70B-4ECE-4CAA-8CCE-4CCB52CCC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4" cy="15917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4C1028-BBD1-4217-A4A8-492BAE23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143249"/>
            <a:ext cx="80391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816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ko-KR" altLang="en-US" sz="1300" b="1" dirty="0" err="1"/>
              <a:t>딕셔너리로</a:t>
            </a:r>
            <a:r>
              <a:rPr lang="ko-KR" altLang="en-US" sz="1300" b="1" dirty="0"/>
              <a:t> 자료형 변환</a:t>
            </a:r>
          </a:p>
          <a:p>
            <a:r>
              <a:rPr lang="en-US" altLang="ko-KR" b="1" dirty="0" err="1"/>
              <a:t>dict</a:t>
            </a:r>
            <a:r>
              <a:rPr lang="en-US" altLang="ko-KR" b="1" dirty="0"/>
              <a:t>() </a:t>
            </a:r>
            <a:r>
              <a:rPr lang="ko-KR" altLang="en-US" b="1" dirty="0"/>
              <a:t>함수</a:t>
            </a:r>
            <a:r>
              <a:rPr lang="ko-KR" altLang="en-US" dirty="0"/>
              <a:t>를 사용해 </a:t>
            </a:r>
            <a:r>
              <a:rPr lang="en-US" altLang="ko-KR" dirty="0" err="1"/>
              <a:t>Key:Value</a:t>
            </a:r>
            <a:r>
              <a:rPr lang="en-US" altLang="ko-KR" dirty="0"/>
              <a:t> </a:t>
            </a:r>
            <a:r>
              <a:rPr lang="ko-KR" altLang="en-US" dirty="0"/>
              <a:t>형태를 가질 수 있는 자료형을 </a:t>
            </a:r>
            <a:r>
              <a:rPr lang="ko-KR" altLang="en-US" dirty="0" err="1"/>
              <a:t>딕셔너리로</a:t>
            </a:r>
            <a:r>
              <a:rPr lang="ko-KR" altLang="en-US" dirty="0"/>
              <a:t> 변환합니다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 리스트로 </a:t>
            </a:r>
            <a:r>
              <a:rPr lang="ko-KR" altLang="en-US" dirty="0" err="1"/>
              <a:t>딕셔너리를</a:t>
            </a:r>
            <a:r>
              <a:rPr lang="ko-KR" altLang="en-US" dirty="0"/>
              <a:t>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리스트 → </a:t>
            </a:r>
            <a:r>
              <a:rPr lang="ko-KR" altLang="en-US" sz="1200" b="1" dirty="0" err="1"/>
              <a:t>딕셔너리</a:t>
            </a:r>
            <a:r>
              <a:rPr lang="ko-KR" altLang="en-US" sz="1200" b="1" dirty="0"/>
              <a:t> 변환</a:t>
            </a:r>
            <a:endParaRPr lang="ko-KR" altLang="en-US" sz="1200" dirty="0"/>
          </a:p>
          <a:p>
            <a:r>
              <a:rPr lang="en-US" altLang="ko-KR" dirty="0"/>
              <a:t>[Key, Value] </a:t>
            </a:r>
            <a:r>
              <a:rPr lang="ko-KR" altLang="en-US" dirty="0"/>
              <a:t>형태의 요소를 갖는 리스트를 </a:t>
            </a:r>
            <a:r>
              <a:rPr lang="ko-KR" altLang="en-US" dirty="0" err="1"/>
              <a:t>딕셔너리로</a:t>
            </a:r>
            <a:r>
              <a:rPr lang="ko-KR" altLang="en-US" dirty="0"/>
              <a:t> 변환해 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→ </a:t>
            </a:r>
            <a:r>
              <a:rPr lang="ko-KR" altLang="en-US" sz="1200" b="1" dirty="0" err="1"/>
              <a:t>딕셔너리</a:t>
            </a:r>
            <a:r>
              <a:rPr lang="ko-KR" altLang="en-US" sz="1200" b="1" dirty="0"/>
              <a:t> 변환</a:t>
            </a:r>
            <a:endParaRPr lang="ko-KR" altLang="en-US" sz="1200" dirty="0"/>
          </a:p>
          <a:p>
            <a:r>
              <a:rPr lang="ko-KR" altLang="en-US" dirty="0"/>
              <a:t>당연히 </a:t>
            </a:r>
            <a:r>
              <a:rPr lang="ko-KR" altLang="en-US" dirty="0" err="1"/>
              <a:t>튜플을</a:t>
            </a:r>
            <a:r>
              <a:rPr lang="ko-KR" altLang="en-US" dirty="0"/>
              <a:t> </a:t>
            </a:r>
            <a:r>
              <a:rPr lang="ko-KR" altLang="en-US" dirty="0" err="1"/>
              <a:t>딕셔너리로</a:t>
            </a:r>
            <a:r>
              <a:rPr lang="ko-KR" altLang="en-US" dirty="0"/>
              <a:t> 변환할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ED43F7-719F-40ED-9C92-0EC4F1316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391196"/>
            <a:ext cx="8017405" cy="17215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87932F-8E6F-4A0D-96D8-2F77E7F30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332007"/>
            <a:ext cx="8017405" cy="175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997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ko-KR" altLang="en-US" sz="1400" b="1" dirty="0"/>
              <a:t> 조회</a:t>
            </a:r>
          </a:p>
          <a:p>
            <a:r>
              <a:rPr lang="ko-KR" altLang="en-US" dirty="0" err="1"/>
              <a:t>딕셔너리는</a:t>
            </a:r>
            <a:r>
              <a:rPr lang="ko-KR" altLang="en-US" dirty="0"/>
              <a:t> 요소 순서가 없으므로 인덱싱과 </a:t>
            </a:r>
            <a:r>
              <a:rPr lang="ko-KR" altLang="en-US" dirty="0" err="1"/>
              <a:t>슬라이싱을</a:t>
            </a:r>
            <a:r>
              <a:rPr lang="ko-KR" altLang="en-US" dirty="0"/>
              <a:t> 할 수 없습니다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Key</a:t>
            </a:r>
            <a:r>
              <a:rPr lang="ko-KR" altLang="en-US" b="1" dirty="0"/>
              <a:t>를 사용해 </a:t>
            </a:r>
            <a:r>
              <a:rPr lang="en-US" altLang="ko-KR" b="1" dirty="0"/>
              <a:t>Value</a:t>
            </a:r>
            <a:r>
              <a:rPr lang="ko-KR" altLang="en-US" b="1" dirty="0"/>
              <a:t>를 찾는 방식으로 조회합니다</a:t>
            </a:r>
            <a:r>
              <a:rPr lang="en-US" altLang="ko-KR" b="1" dirty="0"/>
              <a:t>.</a:t>
            </a:r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in</a:t>
            </a:r>
            <a:r>
              <a:rPr lang="ko-KR" altLang="en-US" dirty="0"/>
              <a:t> 연산자를 사용해 해당 </a:t>
            </a:r>
            <a:r>
              <a:rPr lang="en-US" altLang="ko-KR" dirty="0"/>
              <a:t>key</a:t>
            </a:r>
            <a:r>
              <a:rPr lang="ko-KR" altLang="en-US" dirty="0"/>
              <a:t>가 있는지 확인할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49DD57-6BC2-4DD2-AF5E-CD9080CE9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51218"/>
            <a:ext cx="8017405" cy="33948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5F0FA5-9B00-4ACA-8772-FB3BE1C08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910667"/>
            <a:ext cx="8017405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61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비교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비교 연산자</a:t>
            </a:r>
            <a:r>
              <a:rPr lang="en-US" altLang="ko-KR" sz="1400" b="1" dirty="0"/>
              <a:t>(Comparison Operators)</a:t>
            </a:r>
          </a:p>
          <a:p>
            <a:r>
              <a:rPr lang="ko-KR" altLang="en-US" dirty="0"/>
              <a:t>값이나 변수 또는 연산 결과 등의 크기를 비교하는 연산자를 비교 연산자라고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= </a:t>
            </a:r>
            <a:r>
              <a:rPr lang="ko-KR" altLang="en-US" dirty="0"/>
              <a:t>는 값을 대입하는 연산자이며</a:t>
            </a:r>
            <a:r>
              <a:rPr lang="en-US" altLang="ko-KR" dirty="0"/>
              <a:t>, '</a:t>
            </a:r>
            <a:r>
              <a:rPr lang="ko-KR" altLang="en-US" dirty="0"/>
              <a:t>같다</a:t>
            </a:r>
            <a:r>
              <a:rPr lang="en-US" altLang="ko-KR" dirty="0"/>
              <a:t>' </a:t>
            </a:r>
            <a:r>
              <a:rPr lang="ko-KR" altLang="en-US" dirty="0"/>
              <a:t>비교는 </a:t>
            </a:r>
            <a:r>
              <a:rPr lang="en-US" altLang="ko-KR" b="1" dirty="0"/>
              <a:t>==</a:t>
            </a:r>
            <a:r>
              <a:rPr lang="ko-KR" altLang="en-US" dirty="0"/>
              <a:t> 연산자를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같지않다</a:t>
            </a:r>
            <a:r>
              <a:rPr lang="en-US" altLang="ko-KR" dirty="0"/>
              <a:t>' </a:t>
            </a:r>
            <a:r>
              <a:rPr lang="ko-KR" altLang="en-US" dirty="0"/>
              <a:t>비교는 </a:t>
            </a:r>
            <a:r>
              <a:rPr lang="en-US" altLang="ko-KR" dirty="0"/>
              <a:t>&lt;&gt; </a:t>
            </a:r>
            <a:r>
              <a:rPr lang="ko-KR" altLang="en-US" dirty="0"/>
              <a:t>가 아닌 </a:t>
            </a:r>
            <a:r>
              <a:rPr lang="en-US" altLang="ko-KR" b="1" dirty="0"/>
              <a:t>!=</a:t>
            </a:r>
            <a:r>
              <a:rPr lang="ko-KR" altLang="en-US" dirty="0"/>
              <a:t> 을 사용해야 함을 기억하세요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은 문자의 </a:t>
            </a:r>
            <a:r>
              <a:rPr lang="ko-KR" altLang="en-US" b="1" dirty="0"/>
              <a:t>대문자와 소문자를 구분</a:t>
            </a:r>
            <a:r>
              <a:rPr lang="ko-KR" altLang="en-US" dirty="0"/>
              <a:t>하여 비교하니 주의하세요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비교 연산의 결과는 </a:t>
            </a:r>
            <a:r>
              <a:rPr lang="en-US" altLang="ko-KR" b="1" dirty="0"/>
              <a:t>True</a:t>
            </a:r>
            <a:r>
              <a:rPr lang="ko-KR" altLang="en-US" dirty="0"/>
              <a:t> 아니면 </a:t>
            </a:r>
            <a:r>
              <a:rPr lang="en-US" altLang="ko-KR" b="1" dirty="0"/>
              <a:t>False</a:t>
            </a:r>
            <a:r>
              <a:rPr lang="ko-KR" altLang="en-US" dirty="0"/>
              <a:t> 가 됩니다</a:t>
            </a:r>
            <a:r>
              <a:rPr lang="en-US" altLang="ko-KR" dirty="0"/>
              <a:t>(true, false</a:t>
            </a:r>
            <a:r>
              <a:rPr lang="ko-KR" altLang="en-US" dirty="0"/>
              <a:t>가 아닌</a:t>
            </a:r>
            <a:r>
              <a:rPr lang="en-US" altLang="ko-KR" dirty="0"/>
              <a:t>, True, False </a:t>
            </a:r>
            <a:r>
              <a:rPr lang="ko-KR" altLang="en-US" dirty="0"/>
              <a:t>임</a:t>
            </a:r>
            <a:r>
              <a:rPr lang="en-US" altLang="ko-KR" dirty="0"/>
              <a:t>).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6EB8B2-470D-45CF-A0E5-EB2DCA2D0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35913"/>
            <a:ext cx="8017404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393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조회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B170A6-9D34-485C-BEAE-E0301648F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0143188" cy="4359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8692ED-A6A7-4B3E-8653-B551CAA77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4" y="3689484"/>
            <a:ext cx="8205962" cy="23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657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변경</a:t>
            </a:r>
            <a:r>
              <a:rPr lang="en-US" altLang="ko-KR" dirty="0"/>
              <a:t>, </a:t>
            </a:r>
            <a:r>
              <a:rPr lang="ko-KR" altLang="en-US" dirty="0"/>
              <a:t>추가와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변경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추가와 삭제</a:t>
            </a:r>
          </a:p>
          <a:p>
            <a:r>
              <a:rPr lang="ko-KR" altLang="en-US" dirty="0"/>
              <a:t>인덱스 대신 </a:t>
            </a:r>
            <a:r>
              <a:rPr lang="en-US" altLang="ko-KR" dirty="0"/>
              <a:t>Key</a:t>
            </a:r>
            <a:r>
              <a:rPr lang="ko-KR" altLang="en-US" dirty="0"/>
              <a:t>로 찾아 변경한다는 것 외에는 리스트와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변경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추가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없는 </a:t>
            </a:r>
            <a:r>
              <a:rPr lang="en-US" altLang="ko-KR" dirty="0"/>
              <a:t>Key</a:t>
            </a:r>
            <a:r>
              <a:rPr lang="ko-KR" altLang="en-US" dirty="0"/>
              <a:t>로 변경하면 </a:t>
            </a:r>
            <a:r>
              <a:rPr lang="en-US" altLang="ko-KR" dirty="0" err="1"/>
              <a:t>Key:Value</a:t>
            </a:r>
            <a:r>
              <a:rPr lang="en-US" altLang="ko-KR" dirty="0"/>
              <a:t> </a:t>
            </a:r>
            <a:r>
              <a:rPr lang="ko-KR" altLang="en-US" dirty="0"/>
              <a:t>형태로 추가됩니다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55B882-7B55-46D2-927F-656754809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2032788"/>
            <a:ext cx="8017404" cy="19329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E92B8D-0D86-4E27-8527-95FAF691E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52424"/>
            <a:ext cx="8017404" cy="149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093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변경</a:t>
            </a:r>
            <a:r>
              <a:rPr lang="en-US" altLang="ko-KR" dirty="0"/>
              <a:t>, </a:t>
            </a:r>
            <a:r>
              <a:rPr lang="ko-KR" altLang="en-US" dirty="0"/>
              <a:t>추가와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300" b="1" dirty="0"/>
              <a:t>2) </a:t>
            </a:r>
            <a:r>
              <a:rPr lang="ko-KR" altLang="en-US" sz="1300" b="1" dirty="0"/>
              <a:t>삭제</a:t>
            </a: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400" dirty="0"/>
          </a:p>
          <a:p>
            <a:r>
              <a:rPr lang="en-US" altLang="ko-KR" b="1" dirty="0"/>
              <a:t>del</a:t>
            </a:r>
            <a:r>
              <a:rPr lang="ko-KR" altLang="en-US" dirty="0"/>
              <a:t> 문으로 </a:t>
            </a:r>
            <a:r>
              <a:rPr lang="en-US" altLang="ko-KR" dirty="0"/>
              <a:t>Key</a:t>
            </a:r>
            <a:r>
              <a:rPr lang="ko-KR" altLang="en-US" dirty="0"/>
              <a:t>를 지정해 해당 요소를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pop()</a:t>
            </a:r>
            <a:r>
              <a:rPr lang="ko-KR" altLang="en-US" dirty="0"/>
              <a:t> 메서드를 사용하면 </a:t>
            </a:r>
            <a:r>
              <a:rPr lang="en-US" altLang="ko-KR" dirty="0"/>
              <a:t>Key</a:t>
            </a:r>
            <a:r>
              <a:rPr lang="ko-KR" altLang="en-US" dirty="0"/>
              <a:t>를 지정해 요소를 삭제할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삭제된 요소의 </a:t>
            </a:r>
            <a:r>
              <a:rPr lang="en-US" altLang="ko-KR" dirty="0"/>
              <a:t>Value</a:t>
            </a:r>
            <a:r>
              <a:rPr lang="ko-KR" altLang="en-US" dirty="0"/>
              <a:t>를 </a:t>
            </a:r>
            <a:r>
              <a:rPr lang="ko-KR" altLang="en-US" dirty="0" err="1"/>
              <a:t>반환받습니다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C20A1E-2CD8-4752-AEB5-60C617F3A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920048"/>
            <a:ext cx="8017404" cy="13554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0E8D3-6A62-4060-B59A-9811AA7B0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1295300"/>
            <a:ext cx="8039100" cy="1133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514629A-9A36-4EFD-80E8-184719D18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508449"/>
            <a:ext cx="8017404" cy="15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423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변경</a:t>
            </a:r>
            <a:r>
              <a:rPr lang="en-US" altLang="ko-KR" dirty="0"/>
              <a:t>, </a:t>
            </a:r>
            <a:r>
              <a:rPr lang="ko-KR" altLang="en-US" dirty="0"/>
              <a:t>추가와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r>
              <a:rPr lang="en-US" altLang="ko-KR" b="1" dirty="0" err="1"/>
              <a:t>popitem</a:t>
            </a:r>
            <a:r>
              <a:rPr lang="en-US" altLang="ko-KR" b="1" dirty="0"/>
              <a:t>()</a:t>
            </a:r>
            <a:r>
              <a:rPr lang="ko-KR" altLang="en-US" dirty="0"/>
              <a:t> 메서드로 </a:t>
            </a:r>
            <a:r>
              <a:rPr lang="en-US" altLang="ko-KR" dirty="0"/>
              <a:t>Key </a:t>
            </a:r>
            <a:r>
              <a:rPr lang="ko-KR" altLang="en-US" dirty="0"/>
              <a:t>지정 없이 마지막 요소를 하나씩 삭제할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삭제된 요소의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</a:t>
            </a:r>
            <a:r>
              <a:rPr lang="ko-KR" altLang="en-US" dirty="0" err="1"/>
              <a:t>튜플</a:t>
            </a:r>
            <a:r>
              <a:rPr lang="ko-KR" altLang="en-US" dirty="0"/>
              <a:t> 형태로 </a:t>
            </a:r>
            <a:r>
              <a:rPr lang="ko-KR" altLang="en-US" dirty="0" err="1"/>
              <a:t>반환받습니다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요소 삭제는 </a:t>
            </a:r>
            <a:r>
              <a:rPr lang="ko-KR" altLang="en-US" b="1" dirty="0" err="1"/>
              <a:t>딕셔너리</a:t>
            </a:r>
            <a:r>
              <a:rPr lang="ko-KR" altLang="en-US" b="1" dirty="0"/>
              <a:t> </a:t>
            </a:r>
            <a:r>
              <a:rPr lang="en-US" altLang="ko-KR" b="1" dirty="0"/>
              <a:t>= { }</a:t>
            </a:r>
            <a:r>
              <a:rPr lang="ko-KR" altLang="en-US" dirty="0"/>
              <a:t> 형태로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64CCC7-2D8D-462A-AA2F-460FC7A6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5" cy="16001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D44D3E-5FF2-409C-8008-F91B83CB7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720" y="3159452"/>
            <a:ext cx="8017405" cy="128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288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ko-KR" altLang="en-US" sz="1300" b="1" dirty="0" err="1"/>
              <a:t>딕셔너리</a:t>
            </a:r>
            <a:r>
              <a:rPr lang="ko-KR" altLang="en-US" sz="1300" b="1" dirty="0"/>
              <a:t> 관련 메서드</a:t>
            </a:r>
          </a:p>
          <a:p>
            <a:r>
              <a:rPr lang="ko-KR" altLang="en-US" dirty="0" err="1"/>
              <a:t>딕셔너리</a:t>
            </a:r>
            <a:r>
              <a:rPr lang="ko-KR" altLang="en-US" dirty="0"/>
              <a:t> 관련 메서드를 살펴봅니다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Key </a:t>
            </a:r>
            <a:r>
              <a:rPr lang="ko-KR" altLang="en-US" sz="1200" b="1" dirty="0"/>
              <a:t>확인</a:t>
            </a:r>
            <a:endParaRPr lang="ko-KR" altLang="en-US" sz="1200" dirty="0"/>
          </a:p>
          <a:p>
            <a:r>
              <a:rPr lang="en-US" altLang="ko-KR" b="1" dirty="0"/>
              <a:t>keys()</a:t>
            </a:r>
            <a:r>
              <a:rPr lang="ko-KR" altLang="en-US" dirty="0"/>
              <a:t> 메서드를 사용해 </a:t>
            </a:r>
            <a:r>
              <a:rPr lang="en-US" altLang="ko-KR" dirty="0"/>
              <a:t>Key </a:t>
            </a:r>
            <a:r>
              <a:rPr lang="ko-KR" altLang="en-US" dirty="0"/>
              <a:t>정보를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Key</a:t>
            </a:r>
            <a:r>
              <a:rPr lang="ko-KR" altLang="en-US" dirty="0"/>
              <a:t>를 요소로 갖는 </a:t>
            </a:r>
            <a:r>
              <a:rPr lang="en-US" altLang="ko-KR" dirty="0" err="1"/>
              <a:t>dict_keys</a:t>
            </a:r>
            <a:r>
              <a:rPr lang="en-US" altLang="ko-KR" dirty="0"/>
              <a:t> </a:t>
            </a:r>
            <a:r>
              <a:rPr lang="ko-KR" altLang="en-US" dirty="0"/>
              <a:t>개체를 반환합니다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Value </a:t>
            </a:r>
            <a:r>
              <a:rPr lang="ko-KR" altLang="en-US" sz="1200" b="1" dirty="0"/>
              <a:t>확인</a:t>
            </a:r>
            <a:endParaRPr lang="ko-KR" altLang="en-US" sz="1200" dirty="0"/>
          </a:p>
          <a:p>
            <a:r>
              <a:rPr lang="en-US" altLang="ko-KR" b="1" dirty="0"/>
              <a:t>values()</a:t>
            </a:r>
            <a:r>
              <a:rPr lang="ko-KR" altLang="en-US" dirty="0"/>
              <a:t> 메서드를 사용해 </a:t>
            </a:r>
            <a:r>
              <a:rPr lang="en-US" altLang="ko-KR" dirty="0"/>
              <a:t>Value </a:t>
            </a:r>
            <a:r>
              <a:rPr lang="ko-KR" altLang="en-US" dirty="0"/>
              <a:t>정보를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Value</a:t>
            </a:r>
            <a:r>
              <a:rPr lang="ko-KR" altLang="en-US" dirty="0"/>
              <a:t>를 요소로 갖는 </a:t>
            </a:r>
            <a:r>
              <a:rPr lang="en-US" altLang="ko-KR" dirty="0" err="1"/>
              <a:t>dict_values</a:t>
            </a:r>
            <a:r>
              <a:rPr lang="en-US" altLang="ko-KR" dirty="0"/>
              <a:t> </a:t>
            </a:r>
            <a:r>
              <a:rPr lang="ko-KR" altLang="en-US" dirty="0"/>
              <a:t>개체를 반환합니다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31DD6D-DA3B-432B-8451-6A79FEDF9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595276"/>
            <a:ext cx="8017404" cy="24777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F835404-4458-425C-9C06-E76F9AA97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83095"/>
            <a:ext cx="8017404" cy="150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86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</a:t>
            </a:r>
            <a:r>
              <a:rPr lang="en-US" altLang="ko-KR" sz="1400" b="1" dirty="0"/>
              <a:t>(Dictionary)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200" b="1" dirty="0"/>
              <a:t>3) Key, Value </a:t>
            </a:r>
            <a:r>
              <a:rPr lang="ko-KR" altLang="en-US" sz="1200" b="1" dirty="0"/>
              <a:t>확인</a:t>
            </a:r>
            <a:endParaRPr lang="ko-KR" altLang="en-US" sz="1200" dirty="0"/>
          </a:p>
          <a:p>
            <a:r>
              <a:rPr lang="en-US" altLang="ko-KR" b="1" dirty="0"/>
              <a:t>items()</a:t>
            </a:r>
            <a:r>
              <a:rPr lang="ko-KR" altLang="en-US" dirty="0"/>
              <a:t> 메서드를 사용해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 </a:t>
            </a:r>
            <a:r>
              <a:rPr lang="ko-KR" altLang="en-US" dirty="0"/>
              <a:t>정보를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</a:t>
            </a:r>
            <a:r>
              <a:rPr lang="en-US" altLang="ko-KR" dirty="0"/>
              <a:t>(key, value) </a:t>
            </a:r>
            <a:r>
              <a:rPr lang="ko-KR" altLang="en-US" dirty="0"/>
              <a:t>형태로 갖는 </a:t>
            </a:r>
            <a:r>
              <a:rPr lang="en-US" altLang="ko-KR" dirty="0" err="1"/>
              <a:t>dict_items</a:t>
            </a:r>
            <a:r>
              <a:rPr lang="en-US" altLang="ko-KR" dirty="0"/>
              <a:t> </a:t>
            </a:r>
            <a:r>
              <a:rPr lang="ko-KR" altLang="en-US" dirty="0"/>
              <a:t>개체를 반환합니다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모든 요소 삭제</a:t>
            </a:r>
            <a:endParaRPr lang="ko-KR" altLang="en-US" sz="1200" dirty="0"/>
          </a:p>
          <a:p>
            <a:r>
              <a:rPr lang="en-US" altLang="ko-KR" b="1" dirty="0"/>
              <a:t>clear()</a:t>
            </a:r>
            <a:r>
              <a:rPr lang="ko-KR" altLang="en-US" dirty="0"/>
              <a:t> 메서드를 사용해 모든 요소를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찾기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없을 때 대신할 값 지정</a:t>
            </a:r>
            <a:r>
              <a:rPr lang="en-US" altLang="ko-KR" sz="1200" b="1" dirty="0"/>
              <a:t>)</a:t>
            </a:r>
            <a:endParaRPr lang="ko-KR" altLang="en-US" sz="1200" dirty="0"/>
          </a:p>
          <a:p>
            <a:r>
              <a:rPr lang="en-US" altLang="ko-KR" b="1" dirty="0"/>
              <a:t>get()</a:t>
            </a:r>
            <a:r>
              <a:rPr lang="ko-KR" altLang="en-US" dirty="0"/>
              <a:t> 메서드를 사용해 </a:t>
            </a:r>
            <a:r>
              <a:rPr lang="en-US" altLang="ko-KR" dirty="0"/>
              <a:t>Key</a:t>
            </a:r>
            <a:r>
              <a:rPr lang="ko-KR" altLang="en-US" dirty="0"/>
              <a:t>를 지정해 </a:t>
            </a:r>
            <a:r>
              <a:rPr lang="en-US" altLang="ko-KR" dirty="0"/>
              <a:t>Value</a:t>
            </a:r>
            <a:r>
              <a:rPr lang="ko-KR" altLang="en-US" dirty="0"/>
              <a:t>를 찾을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Key</a:t>
            </a:r>
            <a:r>
              <a:rPr lang="ko-KR" altLang="en-US" dirty="0"/>
              <a:t>로 </a:t>
            </a:r>
            <a:r>
              <a:rPr lang="en-US" altLang="ko-KR" dirty="0"/>
              <a:t>Value</a:t>
            </a:r>
            <a:r>
              <a:rPr lang="ko-KR" altLang="en-US" dirty="0"/>
              <a:t>를 찾을 수 없을 때 대신 반환할 값을 지정할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650F7F-58B8-4944-93D0-D29B2F18A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836" y="1151218"/>
            <a:ext cx="8017404" cy="1411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DAC6D7-43F4-4682-B5EE-89D34AC4E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747395"/>
            <a:ext cx="8017404" cy="15098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86D5E7-8C5E-4556-828C-D6C39905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26467"/>
            <a:ext cx="8017404" cy="231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349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관련 메서드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D0831C-320D-49CF-A9CF-A1CA81D9C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2" y="1113571"/>
            <a:ext cx="7926147" cy="38732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7BC1B6-CFCE-4334-ADAF-6A09155FD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392" y="2750398"/>
            <a:ext cx="8389408" cy="333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244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관련 메서드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4482E5-E569-44DB-8009-9816C6B07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7972425" cy="36671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060433-70FB-4358-93FA-48D911C3A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66" y="3361268"/>
            <a:ext cx="8366829" cy="30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663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3C0CD5-578F-452E-A08C-AF8A2694D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951962" cy="36033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008B58-BCC0-4C51-BD24-5ADB4DE95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759" y="1440222"/>
            <a:ext cx="7371886" cy="33265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B2F180-421D-4F0E-B80F-B00D3D3B6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02" y="4867791"/>
            <a:ext cx="8408865" cy="15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333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28A86F-2516-4231-9C5F-B45E8CB41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8908695" cy="38851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B571ED-989A-460E-B85E-E906610CD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68" y="3989290"/>
            <a:ext cx="8089066" cy="24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43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비교 연산자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7635171" y="5364492"/>
            <a:ext cx="3481563" cy="6163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900" dirty="0">
                <a:solidFill>
                  <a:srgbClr val="FF0000"/>
                </a:solidFill>
              </a:rPr>
              <a:t>※  </a:t>
            </a:r>
            <a:r>
              <a:rPr lang="ko-KR" altLang="en-US" sz="900" dirty="0">
                <a:solidFill>
                  <a:srgbClr val="FF0000"/>
                </a:solidFill>
              </a:rPr>
              <a:t>아스키 코드에 의해 </a:t>
            </a:r>
            <a:r>
              <a:rPr lang="en-US" altLang="ko-KR" sz="900" dirty="0">
                <a:solidFill>
                  <a:srgbClr val="FF0000"/>
                </a:solidFill>
              </a:rPr>
              <a:t>A</a:t>
            </a:r>
            <a:r>
              <a:rPr lang="ko-KR" altLang="en-US" sz="900" dirty="0">
                <a:solidFill>
                  <a:srgbClr val="FF0000"/>
                </a:solidFill>
              </a:rPr>
              <a:t>는 </a:t>
            </a:r>
            <a:r>
              <a:rPr lang="en-US" altLang="ko-KR" sz="900" dirty="0">
                <a:solidFill>
                  <a:srgbClr val="FF0000"/>
                </a:solidFill>
              </a:rPr>
              <a:t>65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en-US" altLang="ko-KR" sz="900" dirty="0">
                <a:solidFill>
                  <a:srgbClr val="FF0000"/>
                </a:solidFill>
              </a:rPr>
              <a:t>a</a:t>
            </a:r>
            <a:r>
              <a:rPr lang="ko-KR" altLang="en-US" sz="900" dirty="0">
                <a:solidFill>
                  <a:srgbClr val="FF0000"/>
                </a:solidFill>
              </a:rPr>
              <a:t>는 </a:t>
            </a:r>
            <a:r>
              <a:rPr lang="en-US" altLang="ko-KR" sz="900" dirty="0">
                <a:solidFill>
                  <a:srgbClr val="FF0000"/>
                </a:solidFill>
              </a:rPr>
              <a:t>97</a:t>
            </a:r>
            <a:r>
              <a:rPr lang="ko-KR" altLang="en-US" sz="900" dirty="0">
                <a:solidFill>
                  <a:srgbClr val="FF0000"/>
                </a:solidFill>
              </a:rPr>
              <a:t>이라는 숫자를 가짐</a:t>
            </a:r>
            <a:endParaRPr lang="en-US" altLang="ko-KR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39AFB-838E-41CC-974C-EFD0EC7B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49" y="1113572"/>
            <a:ext cx="110680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320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B17FFD-EA39-46FA-9FA7-9DAF40625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9332028" cy="36963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6A63F7-BE62-476F-B0BF-732FF66D2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41" y="2810310"/>
            <a:ext cx="75190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950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코드의 실행 흐름을 제어 할 수 있는 제어문을 학습함</a:t>
            </a:r>
          </a:p>
        </p:txBody>
      </p:sp>
    </p:spTree>
    <p:extLst>
      <p:ext uri="{BB962C8B-B14F-4D97-AF65-F5344CB8AC3E}">
        <p14:creationId xmlns:p14="http://schemas.microsoft.com/office/powerpoint/2010/main" val="37011113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if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if </a:t>
            </a:r>
            <a:r>
              <a:rPr lang="ko-KR" altLang="en-US" sz="1400" b="1" dirty="0"/>
              <a:t>문</a:t>
            </a:r>
          </a:p>
          <a:p>
            <a:r>
              <a:rPr lang="ko-KR" altLang="en-US" dirty="0"/>
              <a:t>가장 대표적인 제어문이 </a:t>
            </a:r>
            <a:r>
              <a:rPr lang="en-US" altLang="ko-KR" dirty="0"/>
              <a:t>if </a:t>
            </a:r>
            <a:r>
              <a:rPr lang="ko-KR" altLang="en-US" dirty="0"/>
              <a:t>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조건에 맞는 경우에만 코드를 실행하고 싶을 때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단순 </a:t>
            </a:r>
            <a:r>
              <a:rPr lang="en-US" altLang="ko-KR" sz="1200" b="1" dirty="0"/>
              <a:t>if </a:t>
            </a:r>
            <a:r>
              <a:rPr lang="ko-KR" altLang="en-US" sz="1200" b="1" dirty="0"/>
              <a:t>문</a:t>
            </a:r>
            <a:endParaRPr lang="ko-KR" altLang="en-US" sz="1200" dirty="0"/>
          </a:p>
          <a:p>
            <a:r>
              <a:rPr lang="ko-KR" altLang="en-US" dirty="0"/>
              <a:t>조건이 참인 경우만 처리합니다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조건이 거짓인 경우는 아무 처리도 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if ~ else </a:t>
            </a:r>
            <a:r>
              <a:rPr lang="ko-KR" altLang="en-US" sz="1200" b="1" dirty="0"/>
              <a:t>문</a:t>
            </a:r>
            <a:endParaRPr lang="ko-KR" altLang="en-US" sz="1200" dirty="0"/>
          </a:p>
          <a:p>
            <a:r>
              <a:rPr lang="ko-KR" altLang="en-US" dirty="0"/>
              <a:t>조건이 참인 경우와 참이 아닌 경우 각각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8C9C97-C01C-4658-8097-B6D8DBF23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270439"/>
            <a:ext cx="8017404" cy="2396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20408F-9DE3-4EFA-942E-17C227A12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759199"/>
            <a:ext cx="8017404" cy="2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3912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if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처리할 구문이 없거나 이후에 작성할 목적으로 </a:t>
            </a:r>
            <a:r>
              <a:rPr lang="en-US" altLang="ko-KR" b="1" dirty="0"/>
              <a:t>pass</a:t>
            </a:r>
            <a:r>
              <a:rPr lang="ko-KR" altLang="en-US" dirty="0"/>
              <a:t>를 사용할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if ~ </a:t>
            </a:r>
            <a:r>
              <a:rPr lang="en-US" altLang="ko-KR" sz="1200" b="1" dirty="0" err="1"/>
              <a:t>elif</a:t>
            </a:r>
            <a:r>
              <a:rPr lang="en-US" altLang="ko-KR" sz="1200" b="1" dirty="0"/>
              <a:t> ~ else </a:t>
            </a:r>
            <a:r>
              <a:rPr lang="ko-KR" altLang="en-US" sz="1200" b="1" dirty="0"/>
              <a:t>문</a:t>
            </a:r>
            <a:endParaRPr lang="ko-KR" altLang="en-US" sz="1200" dirty="0"/>
          </a:p>
          <a:p>
            <a:r>
              <a:rPr lang="ko-KR" altLang="en-US" dirty="0"/>
              <a:t>여러 조건 중에서 참인 경우 각각 처리</a:t>
            </a:r>
            <a:r>
              <a:rPr lang="en-US" altLang="ko-KR" dirty="0"/>
              <a:t>, </a:t>
            </a:r>
            <a:r>
              <a:rPr lang="ko-KR" altLang="en-US" dirty="0"/>
              <a:t>그렇지 않은 경우 처리합니다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5AAB68-5805-426E-9090-BABE600F8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942756"/>
            <a:ext cx="8017404" cy="11315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9E1D69-26C6-423C-AF42-C810A9D7B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727973"/>
            <a:ext cx="8017405" cy="26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412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if</a:t>
            </a:r>
            <a:r>
              <a:rPr lang="ko-KR" altLang="en-US" dirty="0"/>
              <a:t>문 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07D1A1-17FA-46C9-A4A2-F95389858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7151340" cy="36531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9F85DD-98F2-4F3B-8125-C3C3CF1D9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92" y="2497667"/>
            <a:ext cx="7506274" cy="392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490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if</a:t>
            </a:r>
            <a:r>
              <a:rPr lang="ko-KR" altLang="en-US" dirty="0"/>
              <a:t>문 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D29CA0-D32E-4672-9165-057A23B52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1"/>
            <a:ext cx="10976125" cy="416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265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for </a:t>
            </a:r>
            <a:r>
              <a:rPr lang="ko-KR" altLang="en-US" sz="1400" b="1" dirty="0"/>
              <a:t>문</a:t>
            </a:r>
          </a:p>
          <a:p>
            <a:r>
              <a:rPr lang="ko-KR" altLang="en-US" dirty="0"/>
              <a:t>첫 번째 값부터 마지막 값까지 하나씩 가져가면서 처리합니다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for x in a : a</a:t>
            </a:r>
            <a:r>
              <a:rPr lang="ko-KR" altLang="en-US" dirty="0"/>
              <a:t>에서 하나씩 가져와 변수 </a:t>
            </a:r>
            <a:r>
              <a:rPr lang="en-US" altLang="ko-KR" dirty="0"/>
              <a:t>x</a:t>
            </a:r>
            <a:r>
              <a:rPr lang="ko-KR" altLang="en-US" dirty="0"/>
              <a:t>에 대입</a:t>
            </a:r>
            <a:endParaRPr lang="en-US" altLang="ko-KR" dirty="0"/>
          </a:p>
          <a:p>
            <a:r>
              <a:rPr lang="en-US" altLang="ko-KR" dirty="0"/>
              <a:t>for</a:t>
            </a:r>
            <a:r>
              <a:rPr lang="ko-KR" altLang="en-US" dirty="0"/>
              <a:t>문은 요소 개수만큼 반복 횟수가 정해진 </a:t>
            </a:r>
            <a:r>
              <a:rPr lang="ko-KR" altLang="en-US" dirty="0" err="1"/>
              <a:t>반복문</a:t>
            </a:r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9D15D3-8068-4C2A-8BC8-67D0C14D1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2741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940F5E-7F70-4613-B09E-70AD5C10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500102"/>
            <a:ext cx="8017405" cy="16984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275274-01E1-43AB-B70E-1FF828CB4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90" y="3864203"/>
            <a:ext cx="5752098" cy="26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17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for</a:t>
            </a:r>
            <a:r>
              <a:rPr lang="ko-KR" altLang="en-US" dirty="0"/>
              <a:t>문 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AB374C-CAF3-4B07-9CBC-44A0971B9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7" y="1113573"/>
            <a:ext cx="8114052" cy="33568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A94716-7C57-4D42-BA0E-A49364D41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33" y="3752197"/>
            <a:ext cx="8752500" cy="23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63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리스트와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리스트와 </a:t>
            </a:r>
            <a:r>
              <a:rPr lang="en-US" altLang="ko-KR" sz="1400" b="1" dirty="0"/>
              <a:t>for</a:t>
            </a:r>
            <a:r>
              <a:rPr lang="ko-KR" altLang="en-US" sz="1400" b="1" dirty="0"/>
              <a:t>문</a:t>
            </a:r>
            <a:r>
              <a:rPr lang="en-US" altLang="ko-KR" sz="1400" b="1" dirty="0"/>
              <a:t> </a:t>
            </a:r>
            <a:endParaRPr lang="ko-KR" altLang="en-US" sz="1400" b="1" dirty="0"/>
          </a:p>
          <a:p>
            <a:r>
              <a:rPr lang="ko-KR" altLang="en-US" dirty="0"/>
              <a:t>반복문과 가장 많이 사용되는 자료형이 </a:t>
            </a:r>
            <a:r>
              <a:rPr lang="ko-KR" altLang="en-US" dirty="0" err="1"/>
              <a:t>리스트형입니다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</a:t>
            </a:r>
            <a:r>
              <a:rPr lang="ko-KR" altLang="en-US" sz="1200" b="1" dirty="0" err="1"/>
              <a:t>반복문</a:t>
            </a:r>
            <a:endParaRPr lang="ko-KR" altLang="en-US" sz="1200" dirty="0"/>
          </a:p>
          <a:p>
            <a:r>
              <a:rPr lang="ko-KR" altLang="en-US" dirty="0"/>
              <a:t>첫 번째 요소부터 마지막 </a:t>
            </a:r>
            <a:r>
              <a:rPr lang="ko-KR" altLang="en-US" dirty="0" err="1"/>
              <a:t>요소까지를</a:t>
            </a:r>
            <a:r>
              <a:rPr lang="ko-KR" altLang="en-US" dirty="0"/>
              <a:t> 대상으로 코드를 반복 처리합니다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enumerate() </a:t>
            </a:r>
            <a:r>
              <a:rPr lang="ko-KR" altLang="en-US" sz="1200" b="1" dirty="0"/>
              <a:t>함수 사용</a:t>
            </a:r>
            <a:endParaRPr lang="ko-KR" altLang="en-US" sz="1200" dirty="0"/>
          </a:p>
          <a:p>
            <a:r>
              <a:rPr lang="ko-KR" altLang="en-US" dirty="0"/>
              <a:t>영어 단어 </a:t>
            </a:r>
            <a:r>
              <a:rPr lang="en-US" altLang="ko-KR" dirty="0"/>
              <a:t>enumerate</a:t>
            </a:r>
            <a:r>
              <a:rPr lang="ko-KR" altLang="en-US" dirty="0"/>
              <a:t>의 뜻은 </a:t>
            </a:r>
            <a:r>
              <a:rPr lang="en-US" altLang="ko-KR" dirty="0"/>
              <a:t>'</a:t>
            </a:r>
            <a:r>
              <a:rPr lang="ko-KR" altLang="en-US" b="1" dirty="0"/>
              <a:t>낱낱이 세다</a:t>
            </a:r>
            <a:r>
              <a:rPr lang="en-US" altLang="ko-KR" dirty="0"/>
              <a:t>'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문자열이나 컨테이너 자료형을 </a:t>
            </a:r>
            <a:r>
              <a:rPr lang="ko-KR" altLang="en-US" dirty="0" err="1"/>
              <a:t>입력받아</a:t>
            </a:r>
            <a:r>
              <a:rPr lang="en-US" altLang="ko-KR" dirty="0"/>
              <a:t>, </a:t>
            </a:r>
            <a:r>
              <a:rPr lang="ko-KR" altLang="en-US" dirty="0"/>
              <a:t>순번과 요소를 포함하는 오브젝트로 반환합니다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순번과 요소를 반환하여 몇 번째</a:t>
            </a:r>
            <a:r>
              <a:rPr lang="en-US" altLang="ko-KR" dirty="0"/>
              <a:t>, </a:t>
            </a:r>
            <a:r>
              <a:rPr lang="ko-KR" altLang="en-US" dirty="0"/>
              <a:t>어느 요소를 처리하고 있는지 확인 가능하게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컨테이너 자료형 </a:t>
            </a:r>
            <a:r>
              <a:rPr lang="en-US" altLang="ko-KR" dirty="0"/>
              <a:t>= for</a:t>
            </a:r>
            <a:r>
              <a:rPr lang="ko-KR" altLang="en-US" dirty="0"/>
              <a:t>문에서 값을 꺼낼 수 있는 자료형 </a:t>
            </a:r>
            <a:r>
              <a:rPr lang="en-US" altLang="ko-KR" dirty="0"/>
              <a:t>= </a:t>
            </a:r>
            <a:r>
              <a:rPr lang="ko-KR" altLang="en-US" dirty="0"/>
              <a:t>반복 가능한 자료형 </a:t>
            </a:r>
            <a:r>
              <a:rPr lang="en-US" altLang="ko-KR" dirty="0"/>
              <a:t>= </a:t>
            </a:r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자료형</a:t>
            </a:r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282D77-ED10-4878-838F-338195D04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373495"/>
            <a:ext cx="8017404" cy="12396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6E2F0A-2EF6-4A43-A50B-8096239DE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873077"/>
            <a:ext cx="8017405" cy="21887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FF7B42-7A54-4FE0-9F5D-D75174DD6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5251034"/>
            <a:ext cx="8017404" cy="14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977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리스트와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 err="1"/>
              <a:t>반복문</a:t>
            </a:r>
            <a:r>
              <a:rPr lang="ko-KR" altLang="en-US" sz="1200" b="1" dirty="0"/>
              <a:t> 확장</a:t>
            </a:r>
            <a:endParaRPr lang="ko-KR" altLang="en-US" sz="1200" dirty="0"/>
          </a:p>
          <a:p>
            <a:r>
              <a:rPr lang="ko-KR" altLang="en-US" dirty="0"/>
              <a:t>이 방법을 사용하면 </a:t>
            </a:r>
            <a:r>
              <a:rPr lang="ko-KR" altLang="en-US" dirty="0" err="1"/>
              <a:t>반복문</a:t>
            </a:r>
            <a:r>
              <a:rPr lang="ko-KR" altLang="en-US" dirty="0"/>
              <a:t> 코드가 매우 </a:t>
            </a:r>
            <a:r>
              <a:rPr lang="ko-KR" altLang="en-US" dirty="0" err="1"/>
              <a:t>간결해집니다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처음에는 다소 낯설 수 있으나</a:t>
            </a:r>
            <a:r>
              <a:rPr lang="en-US" altLang="ko-KR" dirty="0"/>
              <a:t>, </a:t>
            </a:r>
            <a:r>
              <a:rPr lang="ko-KR" altLang="en-US" dirty="0"/>
              <a:t>이것이 </a:t>
            </a:r>
            <a:r>
              <a:rPr lang="en-US" altLang="ko-KR" b="1" dirty="0"/>
              <a:t>Python </a:t>
            </a:r>
            <a:r>
              <a:rPr lang="ko-KR" altLang="en-US" b="1" dirty="0"/>
              <a:t>스러운 문법</a:t>
            </a:r>
            <a:r>
              <a:rPr lang="ko-KR" altLang="en-US" dirty="0"/>
              <a:t>이라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CD15FA-7F59-4AD2-872A-84B64814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13572"/>
            <a:ext cx="8017404" cy="4059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E7333F-71BE-46A1-B6FE-3F33359BC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5345324"/>
            <a:ext cx="8017404" cy="133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24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복합 대입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복합 대입 연산자</a:t>
            </a:r>
            <a:r>
              <a:rPr lang="en-US" altLang="ko-KR" sz="1400" b="1" dirty="0"/>
              <a:t>(Assignment Operators)</a:t>
            </a:r>
          </a:p>
          <a:p>
            <a:r>
              <a:rPr lang="ko-KR" altLang="en-US" b="1" dirty="0"/>
              <a:t>연산과 대입을 동시</a:t>
            </a:r>
            <a:r>
              <a:rPr lang="ko-KR" altLang="en-US" dirty="0"/>
              <a:t>에 수행할 수 있는 연산자를 복합 대입 연산자라고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코드를 단순하게 해주지만</a:t>
            </a:r>
            <a:r>
              <a:rPr lang="en-US" altLang="ko-KR" dirty="0"/>
              <a:t>, </a:t>
            </a:r>
            <a:r>
              <a:rPr lang="ko-KR" altLang="en-US" b="1" dirty="0"/>
              <a:t>너무 많이 사용하면 오히려 복잡해 질 수도</a:t>
            </a:r>
            <a:r>
              <a:rPr lang="ko-KR" altLang="en-US" dirty="0"/>
              <a:t> 있으니 적절히 사용하기 바랍니다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9B255E-E821-41AF-B970-83EFA871B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1"/>
            <a:ext cx="8017404" cy="41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65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리스트와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r>
              <a:rPr lang="ko-KR" altLang="en-US" dirty="0"/>
              <a:t>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B05C8-5B8D-4FE6-B934-7F389086D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09018"/>
            <a:ext cx="8386754" cy="36577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86B94D-3954-4C3D-B607-E2C27BA3E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395" y="4250267"/>
            <a:ext cx="7457901" cy="247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67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리스트와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r>
              <a:rPr lang="ko-KR" altLang="en-US" dirty="0"/>
              <a:t>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3F6E89-9A86-4ED9-955D-7B6F346C3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8" y="1113571"/>
            <a:ext cx="11608330" cy="397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39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딕셔너리와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딕셔너리와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for </a:t>
            </a:r>
            <a:r>
              <a:rPr lang="ko-KR" altLang="en-US" sz="1400" b="1" dirty="0"/>
              <a:t>문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</a:t>
            </a:r>
            <a:r>
              <a:rPr lang="ko-KR" altLang="en-US" sz="1200" b="1" dirty="0" err="1"/>
              <a:t>반복문</a:t>
            </a: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items() </a:t>
            </a:r>
            <a:r>
              <a:rPr lang="ko-KR" altLang="en-US" sz="1200" b="1" dirty="0"/>
              <a:t>메서드 사용</a:t>
            </a:r>
            <a:endParaRPr lang="ko-KR" altLang="en-US" sz="1200" dirty="0"/>
          </a:p>
          <a:p>
            <a:r>
              <a:rPr lang="ko-KR" altLang="en-US" dirty="0" err="1"/>
              <a:t>딕셔너리를</a:t>
            </a:r>
            <a:r>
              <a:rPr lang="ko-KR" altLang="en-US" dirty="0"/>
              <a:t> 반복문에 사용할 때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반환해주는 </a:t>
            </a:r>
            <a:r>
              <a:rPr lang="en-US" altLang="ko-KR" dirty="0"/>
              <a:t>items() </a:t>
            </a:r>
            <a:r>
              <a:rPr lang="ko-KR" altLang="en-US" dirty="0"/>
              <a:t>메서드를 많이 사용합니다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2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A470EF-C534-4C08-995C-FBCEC0733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3" cy="16536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C3D9E8-0E51-4DC9-B33E-13CEE6B55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173346"/>
            <a:ext cx="8017404" cy="175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23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딕셔너리와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r>
              <a:rPr lang="ko-KR" altLang="en-US" dirty="0"/>
              <a:t>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41F544-D3BF-4DC6-A643-39F4976FC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1670590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2417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딕셔너리와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 err="1"/>
              <a:t>반복문</a:t>
            </a:r>
            <a:r>
              <a:rPr lang="ko-KR" altLang="en-US" sz="1200" b="1" dirty="0"/>
              <a:t> 확장</a:t>
            </a:r>
            <a:endParaRPr lang="ko-KR" altLang="en-US" sz="1200" dirty="0"/>
          </a:p>
          <a:p>
            <a:r>
              <a:rPr lang="ko-KR" altLang="en-US" dirty="0"/>
              <a:t>앞에서 </a:t>
            </a:r>
            <a:r>
              <a:rPr lang="en-US" altLang="ko-KR" dirty="0"/>
              <a:t>'</a:t>
            </a:r>
            <a:r>
              <a:rPr lang="ko-KR" altLang="en-US" dirty="0"/>
              <a:t>리스트와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  <a:r>
              <a:rPr lang="en-US" altLang="ko-KR" dirty="0"/>
              <a:t>'</a:t>
            </a:r>
            <a:r>
              <a:rPr lang="ko-KR" altLang="en-US" dirty="0"/>
              <a:t>에서 다룬 내용과 동일하게 </a:t>
            </a:r>
            <a:r>
              <a:rPr lang="ko-KR" altLang="en-US" dirty="0" err="1"/>
              <a:t>딕셔너리에</a:t>
            </a:r>
            <a:r>
              <a:rPr lang="ko-KR" altLang="en-US" dirty="0"/>
              <a:t> 대해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다음과 같은 코드로 같은 결과를 얻을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2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45A88D-806F-428A-96A8-E12213129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4" cy="2258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7F23E1-7D5C-4263-AD61-DFB842582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770144"/>
            <a:ext cx="801740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666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집합과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집합과 </a:t>
            </a:r>
            <a:r>
              <a:rPr lang="en-US" altLang="ko-KR" sz="1400" b="1" dirty="0"/>
              <a:t>for </a:t>
            </a:r>
            <a:r>
              <a:rPr lang="ko-KR" altLang="en-US" sz="1400" b="1" dirty="0"/>
              <a:t>문</a:t>
            </a:r>
          </a:p>
          <a:p>
            <a:r>
              <a:rPr lang="ko-KR" altLang="en-US" dirty="0"/>
              <a:t>리스트와 같은 방법으로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</a:t>
            </a:r>
            <a:r>
              <a:rPr lang="ko-KR" altLang="en-US" sz="1200" b="1" dirty="0" err="1"/>
              <a:t>반복문</a:t>
            </a:r>
            <a:endParaRPr lang="ko-KR" altLang="en-US" sz="1200" dirty="0"/>
          </a:p>
          <a:p>
            <a:r>
              <a:rPr lang="ko-KR" altLang="en-US" dirty="0"/>
              <a:t>리스트와 같은 방법으로 반복문에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enumerate() </a:t>
            </a:r>
            <a:r>
              <a:rPr lang="ko-KR" altLang="en-US" sz="1200" b="1" dirty="0"/>
              <a:t>함수 사용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C14E5F-3340-4C38-953C-0EC77B638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457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A28439-20F8-4AF8-928F-E0EFBBD91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687059"/>
            <a:ext cx="8017404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476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while</a:t>
            </a:r>
            <a:r>
              <a:rPr lang="ko-KR" altLang="en-US" dirty="0"/>
              <a:t>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while </a:t>
            </a:r>
            <a:r>
              <a:rPr lang="ko-KR" altLang="en-US" sz="1400" b="1" dirty="0"/>
              <a:t>문</a:t>
            </a:r>
          </a:p>
          <a:p>
            <a:r>
              <a:rPr lang="ko-KR" altLang="en-US" dirty="0"/>
              <a:t>조건문이 </a:t>
            </a:r>
            <a:r>
              <a:rPr lang="en-US" altLang="ko-KR" dirty="0"/>
              <a:t>True</a:t>
            </a:r>
            <a:r>
              <a:rPr lang="ko-KR" altLang="en-US" dirty="0"/>
              <a:t>인 동안 </a:t>
            </a:r>
            <a:r>
              <a:rPr lang="en-US" altLang="ko-KR" dirty="0"/>
              <a:t>while</a:t>
            </a:r>
            <a:r>
              <a:rPr lang="ko-KR" altLang="en-US" dirty="0"/>
              <a:t>문 안의 문장이 반복해서 실행됩니다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상황에서 반복을 중지하게 </a:t>
            </a:r>
            <a:r>
              <a:rPr lang="en-US" altLang="ko-KR" dirty="0"/>
              <a:t>while </a:t>
            </a:r>
            <a:r>
              <a:rPr lang="ko-KR" altLang="en-US" dirty="0"/>
              <a:t>문 안에서 조건을 제어합니다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일반 </a:t>
            </a:r>
            <a:r>
              <a:rPr lang="en-US" altLang="ko-KR" sz="1200" b="1" dirty="0"/>
              <a:t>while </a:t>
            </a:r>
            <a:r>
              <a:rPr lang="ko-KR" altLang="en-US" sz="1200" b="1" dirty="0"/>
              <a:t>문</a:t>
            </a:r>
            <a:endParaRPr lang="ko-KR" altLang="en-US" sz="1200" dirty="0"/>
          </a:p>
          <a:p>
            <a:r>
              <a:rPr lang="ko-KR" altLang="en-US" dirty="0"/>
              <a:t>문자열 길이를 반환하는 </a:t>
            </a:r>
            <a:r>
              <a:rPr lang="en-US" altLang="ko-KR" dirty="0" err="1"/>
              <a:t>len</a:t>
            </a:r>
            <a:r>
              <a:rPr lang="en-US" altLang="ko-KR" dirty="0"/>
              <a:t>() </a:t>
            </a:r>
            <a:r>
              <a:rPr lang="ko-KR" altLang="en-US" dirty="0"/>
              <a:t>함수가 리스트의 요소 개수를 반환합니다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무한루프 다루기</a:t>
            </a:r>
            <a:endParaRPr lang="ko-KR" altLang="en-US" sz="1200" dirty="0"/>
          </a:p>
          <a:p>
            <a:r>
              <a:rPr lang="en-US" altLang="ko-KR" dirty="0"/>
              <a:t>break </a:t>
            </a:r>
            <a:r>
              <a:rPr lang="ko-KR" altLang="en-US" dirty="0"/>
              <a:t>문</a:t>
            </a:r>
            <a:r>
              <a:rPr lang="en-US" altLang="ko-KR" dirty="0"/>
              <a:t>: </a:t>
            </a:r>
            <a:r>
              <a:rPr lang="ko-KR" altLang="en-US" dirty="0" err="1"/>
              <a:t>반복문</a:t>
            </a:r>
            <a:r>
              <a:rPr lang="ko-KR" altLang="en-US" dirty="0"/>
              <a:t> 안에서 특정 조건이 되어 반복문을 빠져 나올 때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continue </a:t>
            </a:r>
            <a:r>
              <a:rPr lang="ko-KR" altLang="en-US" dirty="0"/>
              <a:t>문</a:t>
            </a:r>
            <a:r>
              <a:rPr lang="en-US" altLang="ko-KR" dirty="0"/>
              <a:t>: </a:t>
            </a:r>
            <a:r>
              <a:rPr lang="ko-KR" altLang="en-US" dirty="0"/>
              <a:t>반복문을 중단시키지 않고 다음 반복으로 넘어갈 때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2F933C-8248-4D93-BF59-01B25F2AF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767569"/>
            <a:ext cx="8017404" cy="20534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5E2F81-A30F-4C26-96BE-3C9178EC7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268450"/>
            <a:ext cx="8017404" cy="205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706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EE343A-40E9-4EAC-B2A8-00E7E2659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51218"/>
            <a:ext cx="8584561" cy="53444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39BA01-939C-4354-A3CC-D030E4B6A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78" y="3224224"/>
            <a:ext cx="7994159" cy="35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942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45E3AC-72B4-45DB-8AF3-1D047B190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8042419" cy="2794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4ECD61-1CD2-43E5-A9AD-83339398C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2589001"/>
            <a:ext cx="85344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4353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5EBA05-8ACD-4F4D-85E0-292442565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51218"/>
            <a:ext cx="7726994" cy="35778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CD0653-65B4-4889-9767-952F7C01E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99" y="2297643"/>
            <a:ext cx="7333219" cy="406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0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비교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기타 연산자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논리 연산자 </a:t>
            </a:r>
            <a:r>
              <a:rPr lang="en-US" altLang="ko-KR" sz="1200" b="1" dirty="0"/>
              <a:t>(Logical Operators): and, or, not</a:t>
            </a:r>
            <a:endParaRPr lang="en-US" altLang="ko-KR" sz="1200" dirty="0"/>
          </a:p>
          <a:p>
            <a:r>
              <a:rPr lang="ko-KR" altLang="en-US" dirty="0"/>
              <a:t>두 개 이상의 조건을 연결하는 연산자입니다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930FD-5907-4A36-B2D8-E5DD7740C283}"/>
              </a:ext>
            </a:extLst>
          </p:cNvPr>
          <p:cNvSpPr txBox="1"/>
          <p:nvPr/>
        </p:nvSpPr>
        <p:spPr>
          <a:xfrm>
            <a:off x="1822626" y="6051413"/>
            <a:ext cx="209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 Python</a:t>
            </a:r>
            <a:r>
              <a:rPr lang="ko-KR" altLang="en-US" sz="900" dirty="0">
                <a:solidFill>
                  <a:srgbClr val="FF0000"/>
                </a:solidFill>
              </a:rPr>
              <a:t>에서 연속된 비교 연산자를 통해 비교 할 수 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7E147B-7B5A-48AD-B173-D4E271A8F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" y="3674559"/>
            <a:ext cx="3676650" cy="2314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E09350-5F40-425C-98B4-D0149D67C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0" y="1113572"/>
            <a:ext cx="8017405" cy="300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D1702A-60D2-41BA-80FB-C00C460EF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0" y="4220470"/>
            <a:ext cx="801740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594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28C016-E5D2-4C8B-8BFD-B042D2761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3"/>
            <a:ext cx="7235875" cy="36145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2AF576-B044-4576-B59B-2756EBA13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62" y="3919064"/>
            <a:ext cx="7419987" cy="27389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D7F285-B187-43B7-9AAE-35C285ED1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256" y="1074947"/>
            <a:ext cx="6604277" cy="296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291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0F9CB8-15A4-4CB6-B92B-A1BBB5621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1972"/>
            <a:ext cx="5100631" cy="31452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FF20A7-5522-46B2-851F-D9EA472DB640}"/>
              </a:ext>
            </a:extLst>
          </p:cNvPr>
          <p:cNvSpPr txBox="1"/>
          <p:nvPr/>
        </p:nvSpPr>
        <p:spPr>
          <a:xfrm>
            <a:off x="8144934" y="6086060"/>
            <a:ext cx="157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이하 생략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B73956F-652B-4109-9ED8-A7DB09631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1" y="4294900"/>
            <a:ext cx="6591300" cy="21621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65618C3-9658-4626-8B9E-9049F59A4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197" y="1008143"/>
            <a:ext cx="4693226" cy="50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906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344B43-3B99-4906-B157-736DEF3E5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3"/>
            <a:ext cx="6614732" cy="33568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2C4FE3-EB71-4414-874E-4A3B78C63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19" y="1660697"/>
            <a:ext cx="7120558" cy="4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07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795639-D812-4D22-B31C-854C8DACE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5" y="1113572"/>
            <a:ext cx="6594316" cy="48893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F47CBE-9594-4923-AD1B-9C6BECC00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850" y="1637104"/>
            <a:ext cx="6393927" cy="512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269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676249-1966-4278-983D-8C4A7F35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6324600" cy="28479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C5E760-F2DA-4C05-8C65-11CF9883E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24" y="3646253"/>
            <a:ext cx="6601709" cy="27988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8B32176-903C-4705-AE30-612193C38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078" y="1400733"/>
            <a:ext cx="7432472" cy="296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79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141174-3D79-4F9F-AF4A-FDB184F04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08885"/>
            <a:ext cx="6359734" cy="48431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6612BB-BA70-4B38-A7A4-C515C91BC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017" y="2362837"/>
            <a:ext cx="75057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048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07.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27DEED-C9F2-424C-BAF2-DD81A960D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9213495" cy="549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18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반복하여 사용할 코드를 미리 정의해 쓸 수 있는 함수에 대해 학습함</a:t>
            </a:r>
          </a:p>
        </p:txBody>
      </p:sp>
    </p:spTree>
    <p:extLst>
      <p:ext uri="{BB962C8B-B14F-4D97-AF65-F5344CB8AC3E}">
        <p14:creationId xmlns:p14="http://schemas.microsoft.com/office/powerpoint/2010/main" val="4561954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함수</a:t>
            </a:r>
            <a:r>
              <a:rPr lang="en-US" altLang="ko-KR" sz="1400" b="1" dirty="0"/>
              <a:t>(Function)</a:t>
            </a:r>
          </a:p>
          <a:p>
            <a:r>
              <a:rPr lang="ko-KR" altLang="en-US" dirty="0"/>
              <a:t>함수는 입력을 받아 무엇인가를 처리한 후 그 결과를 반환하는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쌀</a:t>
            </a:r>
            <a:r>
              <a:rPr lang="en-US" altLang="ko-KR" dirty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)</a:t>
            </a:r>
            <a:r>
              <a:rPr lang="ko-KR" altLang="en-US" dirty="0"/>
              <a:t>을 밥솥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에 넣으면 밥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이 되는 형태와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같은 입력</a:t>
            </a:r>
            <a:r>
              <a:rPr lang="en-US" altLang="ko-KR" dirty="0"/>
              <a:t>(</a:t>
            </a:r>
            <a:r>
              <a:rPr lang="ko-KR" altLang="en-US" dirty="0"/>
              <a:t>쌀</a:t>
            </a:r>
            <a:r>
              <a:rPr lang="en-US" altLang="ko-KR" dirty="0"/>
              <a:t>)</a:t>
            </a:r>
            <a:r>
              <a:rPr lang="ko-KR" altLang="en-US" dirty="0"/>
              <a:t>이라 해도 함수</a:t>
            </a:r>
            <a:r>
              <a:rPr lang="en-US" altLang="ko-KR" dirty="0"/>
              <a:t>(</a:t>
            </a:r>
            <a:r>
              <a:rPr lang="ko-KR" altLang="en-US" dirty="0"/>
              <a:t>밥솥</a:t>
            </a:r>
            <a:r>
              <a:rPr lang="en-US" altLang="ko-KR" dirty="0"/>
              <a:t>)</a:t>
            </a:r>
            <a:r>
              <a:rPr lang="ko-KR" altLang="en-US" dirty="0"/>
              <a:t>기능에 따라 다른 출력</a:t>
            </a:r>
            <a:r>
              <a:rPr lang="en-US" altLang="ko-KR" dirty="0"/>
              <a:t>(</a:t>
            </a:r>
            <a:r>
              <a:rPr lang="ko-KR" altLang="en-US" dirty="0"/>
              <a:t>밥</a:t>
            </a:r>
            <a:r>
              <a:rPr lang="en-US" altLang="ko-KR" dirty="0"/>
              <a:t>)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프로그래밍에서 함수란 반복해 사용할 코드를 미리 정의해 두고 필요할 때 사용하는 모듈입니다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함수를 사용하면 같은 로직을 반복해 코딩할 필요가 없어집니다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함수는 </a:t>
            </a:r>
            <a:r>
              <a:rPr lang="en-US" altLang="ko-KR" b="1" dirty="0"/>
              <a:t>def</a:t>
            </a:r>
            <a:r>
              <a:rPr lang="ko-KR" altLang="en-US" dirty="0"/>
              <a:t> 문으로 정의합니다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함수는 기본적으로 세 가지로 구성됩니다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E8EB027-A087-498A-B611-26A9F619D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0" y="4093537"/>
            <a:ext cx="26193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8583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입력</a:t>
            </a:r>
            <a:r>
              <a:rPr lang="en-US" altLang="ko-KR" sz="1300" b="1" dirty="0"/>
              <a:t>(Input)</a:t>
            </a:r>
            <a:endParaRPr lang="ko-KR" altLang="en-US" sz="1300" b="1" dirty="0"/>
          </a:p>
          <a:p>
            <a:r>
              <a:rPr lang="ko-KR" altLang="en-US" dirty="0"/>
              <a:t>우선 무작정 다음과 같이 함수를 만들어 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매개변수</a:t>
            </a:r>
            <a:endParaRPr lang="ko-KR" altLang="en-US" sz="1200" dirty="0"/>
          </a:p>
          <a:p>
            <a:r>
              <a:rPr lang="ko-KR" altLang="en-US" dirty="0"/>
              <a:t>위 함수는 입력 없이 처리되는 함수입니다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이름을 입력 받아 처리하는</a:t>
            </a:r>
            <a:r>
              <a:rPr lang="en-US" altLang="ko-KR" dirty="0"/>
              <a:t>, </a:t>
            </a:r>
            <a:r>
              <a:rPr lang="ko-KR" altLang="en-US" dirty="0"/>
              <a:t>즉 매개변수를 갖는 함수를 만듭니다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위와 같이 위치를 기준으로 매개변수에 전달되는 값을 </a:t>
            </a:r>
            <a:r>
              <a:rPr lang="ko-KR" altLang="en-US" b="1" dirty="0"/>
              <a:t>위치 인수</a:t>
            </a:r>
            <a:r>
              <a:rPr lang="en-US" altLang="ko-KR" b="1" dirty="0"/>
              <a:t>(Positional Argument)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매개변수 기본값</a:t>
            </a:r>
            <a:endParaRPr lang="ko-KR" altLang="en-US" sz="1200" dirty="0"/>
          </a:p>
          <a:p>
            <a:r>
              <a:rPr lang="ko-KR" altLang="en-US" dirty="0"/>
              <a:t>위 함수는 매개변수가 없으면 오류가 발생합니다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매개변수 </a:t>
            </a:r>
            <a:r>
              <a:rPr lang="en-US" altLang="ko-KR" dirty="0"/>
              <a:t>= </a:t>
            </a:r>
            <a:r>
              <a:rPr lang="ko-KR" altLang="en-US" dirty="0"/>
              <a:t>값</a:t>
            </a:r>
            <a:r>
              <a:rPr lang="en-US" altLang="ko-KR" dirty="0"/>
              <a:t>' </a:t>
            </a:r>
            <a:r>
              <a:rPr lang="ko-KR" altLang="en-US" dirty="0"/>
              <a:t>형태로 기본값을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이름을 전달하지 않으면 </a:t>
            </a:r>
            <a:r>
              <a:rPr lang="en-US" altLang="ko-KR" dirty="0"/>
              <a:t>'</a:t>
            </a:r>
            <a:r>
              <a:rPr lang="ko-KR" altLang="en-US" dirty="0"/>
              <a:t>여러분</a:t>
            </a:r>
            <a:r>
              <a:rPr lang="en-US" altLang="ko-KR" dirty="0"/>
              <a:t>'</a:t>
            </a:r>
            <a:r>
              <a:rPr lang="ko-KR" altLang="en-US" dirty="0"/>
              <a:t>이 기본값으로 사용되게 수정합니다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위와 같이 기본값으로 매개변수에 전달되는 인수를 </a:t>
            </a:r>
            <a:r>
              <a:rPr lang="ko-KR" altLang="en-US" b="1" dirty="0"/>
              <a:t>기본 인수</a:t>
            </a:r>
            <a:r>
              <a:rPr lang="en-US" altLang="ko-KR" b="1" dirty="0"/>
              <a:t>(Default Argument)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60D31-29E8-4DC1-968F-3E1C062AB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13295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C9F4C5-6A95-452D-A057-1BFD1EA15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566913"/>
            <a:ext cx="8017404" cy="18103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0B98E1-475F-4CE7-88BD-C96FAEBCB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548112"/>
            <a:ext cx="8017404" cy="188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34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기타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기타 연산자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멤버 연산자 </a:t>
            </a:r>
            <a:r>
              <a:rPr lang="en-US" altLang="ko-KR" sz="1200" b="1" dirty="0"/>
              <a:t>(Membership Operators): in, not in</a:t>
            </a:r>
            <a:endParaRPr lang="ko-KR" altLang="en-US" sz="1200" dirty="0"/>
          </a:p>
          <a:p>
            <a:r>
              <a:rPr lang="ko-KR" altLang="en-US" dirty="0"/>
              <a:t>어떤 값이 특정 객체의 요소인지 확인하는 연산자입니다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F297F4-3ECF-4710-A972-F2913E25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" y="3674559"/>
            <a:ext cx="3676650" cy="2314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57C269-EF86-4CEB-8BCE-E68DDD38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2" y="1113572"/>
            <a:ext cx="8017404" cy="38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5351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 </a:t>
            </a:r>
            <a:r>
              <a:rPr lang="ko-KR" altLang="en-US" dirty="0"/>
              <a:t>연습문제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E50F63-B39A-4062-A914-A035FB9CC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11670590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2786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매개변수 순서</a:t>
            </a:r>
            <a:endParaRPr lang="ko-KR" altLang="en-US" sz="1200" dirty="0"/>
          </a:p>
          <a:p>
            <a:r>
              <a:rPr lang="ko-KR" altLang="en-US" dirty="0"/>
              <a:t>매개변수 순서에 맞게 값을 넣으면 매개변수 이름을 생략할 수 있습니다</a:t>
            </a:r>
            <a:r>
              <a:rPr lang="en-US" altLang="ko-KR" dirty="0"/>
              <a:t>(=</a:t>
            </a:r>
            <a:r>
              <a:rPr lang="ko-KR" altLang="en-US" dirty="0"/>
              <a:t>위치 인수</a:t>
            </a:r>
            <a:r>
              <a:rPr lang="en-US" altLang="ko-KR" dirty="0"/>
              <a:t>).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매개변수</a:t>
            </a:r>
            <a:r>
              <a:rPr lang="en-US" altLang="ko-KR" dirty="0"/>
              <a:t>=</a:t>
            </a:r>
            <a:r>
              <a:rPr lang="ko-KR" altLang="en-US" dirty="0"/>
              <a:t>값</a:t>
            </a:r>
            <a:r>
              <a:rPr lang="en-US" altLang="ko-KR" dirty="0"/>
              <a:t>' </a:t>
            </a:r>
            <a:r>
              <a:rPr lang="ko-KR" altLang="en-US" dirty="0"/>
              <a:t>형태로 매개변수 이름을 지정하면 전달되는 순서를 바꿀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매개변수</a:t>
            </a:r>
            <a:r>
              <a:rPr lang="en-US" altLang="ko-KR" dirty="0"/>
              <a:t>=</a:t>
            </a:r>
            <a:r>
              <a:rPr lang="ko-KR" altLang="en-US" dirty="0"/>
              <a:t>값</a:t>
            </a:r>
            <a:r>
              <a:rPr lang="en-US" altLang="ko-KR" dirty="0"/>
              <a:t>' </a:t>
            </a:r>
            <a:r>
              <a:rPr lang="ko-KR" altLang="en-US" dirty="0"/>
              <a:t>형태로 매개변수에 전달되는 인수를 </a:t>
            </a:r>
            <a:r>
              <a:rPr lang="ko-KR" altLang="en-US" b="1" dirty="0"/>
              <a:t>키워드 인수</a:t>
            </a:r>
            <a:r>
              <a:rPr lang="en-US" altLang="ko-KR" b="1" dirty="0"/>
              <a:t>(Keyword Argument)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가변 인수</a:t>
            </a:r>
            <a:endParaRPr lang="ko-KR" altLang="en-US" sz="1200" dirty="0"/>
          </a:p>
          <a:p>
            <a:r>
              <a:rPr lang="ko-KR" altLang="en-US" dirty="0"/>
              <a:t>임의 개수의 값이 매개변수에 전달되는 인수를 </a:t>
            </a:r>
            <a:r>
              <a:rPr lang="ko-KR" altLang="en-US" b="1" dirty="0"/>
              <a:t>가변 인수</a:t>
            </a:r>
            <a:r>
              <a:rPr lang="en-US" altLang="ko-KR" b="1" dirty="0"/>
              <a:t>(Arbitrary Argument)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가변 인수는 대부분 함수 안에서 반복문을 사용해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FF5290-6593-447B-A301-F9DE2B364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3154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9B61AE-F2A6-4DB8-9328-C2D093DDF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542436"/>
            <a:ext cx="8017404" cy="23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662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가변 인수</a:t>
            </a:r>
            <a:endParaRPr lang="ko-KR" altLang="en-US" sz="1200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리스트 </a:t>
            </a:r>
            <a:r>
              <a:rPr lang="en-US" altLang="ko-KR" dirty="0"/>
              <a:t>(*member)</a:t>
            </a:r>
            <a:r>
              <a:rPr lang="ko-KR" altLang="en-US" dirty="0"/>
              <a:t>로 간단하게 반복 시킬 수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A6A15D-F1E7-4440-8022-D9D55EFA8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51218"/>
            <a:ext cx="8017405" cy="24640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25CB7D-652C-4491-B509-72F602A08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742851"/>
            <a:ext cx="8017404" cy="276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046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가변 인수와 위치 인수</a:t>
            </a:r>
            <a:endParaRPr lang="ko-KR" altLang="en-US" sz="1200" dirty="0"/>
          </a:p>
          <a:p>
            <a:r>
              <a:rPr lang="ko-KR" altLang="en-US" dirty="0"/>
              <a:t>위치 인수를 가변 인수 앞에 둘 수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dirty="0"/>
              <a:t>하지만 이런 경우에는 키워드 인수로 사용할 수 없습니다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5A2FAD-1136-4304-80D1-6F1563B22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1291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6B5AE5-7823-4B2B-89C0-149117D10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429000"/>
            <a:ext cx="8017404" cy="241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573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가변 인수와 위치 인수</a:t>
            </a:r>
            <a:endParaRPr lang="ko-KR" altLang="en-US" sz="1200" dirty="0"/>
          </a:p>
          <a:p>
            <a:r>
              <a:rPr lang="ko-KR" altLang="en-US" dirty="0"/>
              <a:t>가변 인수 뒤에 위치 인수를 둘 수 없습니다</a:t>
            </a:r>
            <a:r>
              <a:rPr lang="en-US" altLang="ko-KR" dirty="0"/>
              <a:t>..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r>
              <a:rPr lang="ko-KR" altLang="en-US" dirty="0"/>
              <a:t>가변 인수 뒤에 인수를 둘 경우는 키워드 인수를 사용해야 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CA9990-D15E-4C39-A117-BC03745FD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4" cy="24891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22B0EA-FDF0-4CB5-8075-92A518DE4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869267"/>
            <a:ext cx="8017404" cy="248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1705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입력</a:t>
            </a:r>
            <a:r>
              <a:rPr lang="en-US" altLang="ko-KR" dirty="0"/>
              <a:t>(Input) </a:t>
            </a:r>
            <a:r>
              <a:rPr lang="ko-KR" altLang="en-US" dirty="0"/>
              <a:t>연습문제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09EDFA0-B390-488C-ADA6-624E3BAE3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11670589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4005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출력</a:t>
            </a:r>
            <a:r>
              <a:rPr lang="en-US" altLang="ko-KR" dirty="0"/>
              <a:t>(Output)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출력</a:t>
            </a:r>
            <a:r>
              <a:rPr lang="en-US" altLang="ko-KR" sz="1400" b="1" dirty="0"/>
              <a:t>(Output)</a:t>
            </a:r>
          </a:p>
          <a:p>
            <a:r>
              <a:rPr lang="ko-KR" altLang="en-US" dirty="0"/>
              <a:t>함수 안에서 결과값을 반환할 때는 </a:t>
            </a:r>
            <a:r>
              <a:rPr lang="en-US" altLang="ko-KR" dirty="0"/>
              <a:t>return </a:t>
            </a:r>
            <a:r>
              <a:rPr lang="ko-KR" altLang="en-US" dirty="0"/>
              <a:t>문을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반환되는 값이 없는 함수의 결과값을 받아 출력하면 </a:t>
            </a:r>
            <a:r>
              <a:rPr lang="en-US" altLang="ko-KR" dirty="0"/>
              <a:t>None</a:t>
            </a:r>
            <a:r>
              <a:rPr lang="ko-KR" altLang="en-US" dirty="0"/>
              <a:t>이 출력됩니다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dirty="0"/>
              <a:t>함수가 여러 개의 결과값을 반환할 수도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DCD1D6-F2AC-40F8-A744-AEA4BE0BC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15917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85AEBB-3E42-4A60-BD01-D40C91435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898052"/>
            <a:ext cx="8017404" cy="15917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3F7749-C812-4FEC-8D40-6CA05FEDF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644886"/>
            <a:ext cx="8017404" cy="159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359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출력</a:t>
            </a:r>
            <a:r>
              <a:rPr lang="en-US" altLang="ko-KR" dirty="0"/>
              <a:t>(Output) </a:t>
            </a:r>
            <a:r>
              <a:rPr lang="ko-KR" altLang="en-US" dirty="0"/>
              <a:t>연습문제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66E074-AFAF-4EDB-85C6-BCAA1CCC1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1670590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123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예외 처리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예외 처리</a:t>
            </a:r>
          </a:p>
          <a:p>
            <a:r>
              <a:rPr lang="ko-KR" altLang="en-US" dirty="0"/>
              <a:t>함수 내에서 발생할 수 있는 오류에 대한 사전 처리를 권고합니다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함수는 오류에 대한 처리가 없어 함수 사용 시 오류가 발생합니다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입력 오류 처리</a:t>
            </a:r>
            <a:endParaRPr lang="ko-KR" altLang="en-US" sz="1200" dirty="0"/>
          </a:p>
          <a:p>
            <a:r>
              <a:rPr lang="ko-KR" altLang="en-US" dirty="0"/>
              <a:t>나누는 값</a:t>
            </a:r>
            <a:r>
              <a:rPr lang="en-US" altLang="ko-KR" dirty="0"/>
              <a:t>, </a:t>
            </a:r>
            <a:r>
              <a:rPr lang="ko-KR" altLang="en-US" dirty="0"/>
              <a:t>즉 분모가 </a:t>
            </a:r>
            <a:r>
              <a:rPr lang="en-US" altLang="ko-KR" dirty="0"/>
              <a:t>0</a:t>
            </a:r>
            <a:r>
              <a:rPr lang="ko-KR" altLang="en-US" dirty="0"/>
              <a:t>인 경우에 대한 처리를 함수에 추가합니다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입력 데이터 형식 확인</a:t>
            </a:r>
            <a:endParaRPr lang="ko-KR" altLang="en-US" sz="1200" dirty="0"/>
          </a:p>
          <a:p>
            <a:r>
              <a:rPr lang="ko-KR" altLang="en-US" dirty="0"/>
              <a:t>다음과 같이 데이터 형식을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입력되는 데이터 형식이 적절한지 확인하는 구문을 함수에 추가합니다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9DC93-82DA-477F-AD6B-A9EAC92AE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9"/>
            <a:ext cx="8017404" cy="17951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4550E5-B853-4200-85A8-879342B06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036323"/>
            <a:ext cx="8017404" cy="17951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5DD7B6-6CA1-4E10-89C5-7F4AC1386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921427"/>
            <a:ext cx="8017404" cy="17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692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EB0651-5E73-492A-9DDF-596C44A14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3"/>
            <a:ext cx="4810828" cy="32159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A6A184-D075-4BF7-B442-8F932360D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668" y="2721526"/>
            <a:ext cx="5359797" cy="302471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FDC51D-448A-4BAE-A4EB-77C34CC3F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9" y="3052233"/>
            <a:ext cx="47835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58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기타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기타 연산자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식별 연산자 </a:t>
            </a:r>
            <a:r>
              <a:rPr lang="en-US" altLang="ko-KR" sz="1200" b="1" dirty="0"/>
              <a:t>(Identity Operators): is, is not</a:t>
            </a:r>
            <a:endParaRPr lang="ko-KR" altLang="en-US" sz="1200" dirty="0"/>
          </a:p>
          <a:p>
            <a:r>
              <a:rPr lang="ko-KR" altLang="en-US" dirty="0"/>
              <a:t>두 객체가 동일한 객체인지 확인하는 연산자입니다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값의 같음을 비교하는 </a:t>
            </a:r>
            <a:r>
              <a:rPr lang="en-US" altLang="ko-KR" dirty="0"/>
              <a:t>==, != </a:t>
            </a:r>
            <a:r>
              <a:rPr lang="ko-KR" altLang="en-US" dirty="0"/>
              <a:t>연산자와는 조금 다른 의미를 가집니다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07512-02F5-43FD-83EC-6EEE60034C71}"/>
              </a:ext>
            </a:extLst>
          </p:cNvPr>
          <p:cNvSpPr txBox="1"/>
          <p:nvPr/>
        </p:nvSpPr>
        <p:spPr>
          <a:xfrm>
            <a:off x="4334933" y="5562599"/>
            <a:ext cx="3158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</a:t>
            </a:r>
            <a:r>
              <a:rPr lang="ko-KR" altLang="en-US" sz="900" dirty="0">
                <a:solidFill>
                  <a:srgbClr val="FF0000"/>
                </a:solidFill>
              </a:rPr>
              <a:t>각 객체의 </a:t>
            </a:r>
            <a:r>
              <a:rPr lang="en-US" altLang="ko-KR" sz="900" dirty="0">
                <a:solidFill>
                  <a:srgbClr val="FF0000"/>
                </a:solidFill>
              </a:rPr>
              <a:t>ID</a:t>
            </a:r>
            <a:r>
              <a:rPr lang="ko-KR" altLang="en-US" sz="900" dirty="0">
                <a:solidFill>
                  <a:srgbClr val="FF0000"/>
                </a:solidFill>
              </a:rPr>
              <a:t>가 다름을 확인 할 수 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EFEB99C-F839-4FF1-820C-3B410081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" y="3674559"/>
            <a:ext cx="3676650" cy="2314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B7A554-3784-4A12-B893-302666BE8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88" y="1117983"/>
            <a:ext cx="8017405" cy="3095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AFF964-CED7-4861-8BFF-DD23F97F1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88" y="4265108"/>
            <a:ext cx="801740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569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F3F9E0-F75D-4E74-B3BB-463DFE114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5351962" cy="29080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12BEFB-5B4A-4399-9975-4B8165CC0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94" y="2533842"/>
            <a:ext cx="6053140" cy="33057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5DEF31-7790-4067-AD4E-85B834239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43" y="3194756"/>
            <a:ext cx="5636862" cy="33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2750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9E72F8-F11E-4563-B738-CB04DE5C6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947738" cy="49724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45D1B6-850C-43B7-AFEE-DDC659629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945" y="1929342"/>
            <a:ext cx="74199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504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596BD4-AF14-46DB-9983-EDB91496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189112" cy="30368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89C53F-B37B-4ECB-AABA-8DC50F21D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42" y="1978025"/>
            <a:ext cx="4686511" cy="33475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64C1EA-F4FE-449C-A28F-D666BD582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85" y="2818418"/>
            <a:ext cx="4969291" cy="347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576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08.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75B7EB-56CF-49B9-B752-38F05583D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581650" cy="4495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391C0E-6FFD-4128-8ACA-1CCF2C65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23" y="2056985"/>
            <a:ext cx="62007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4778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 되지 않는 데이터를 자동화를 할 수 있게 만드는 정규 표현식에 대해 학습함</a:t>
            </a:r>
          </a:p>
        </p:txBody>
      </p:sp>
    </p:spTree>
    <p:extLst>
      <p:ext uri="{BB962C8B-B14F-4D97-AF65-F5344CB8AC3E}">
        <p14:creationId xmlns:p14="http://schemas.microsoft.com/office/powerpoint/2010/main" val="37644171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 err="1"/>
              <a:t>정규식</a:t>
            </a:r>
            <a:r>
              <a:rPr lang="ko-KR" altLang="en-US" dirty="0"/>
              <a:t> 사용 전</a:t>
            </a:r>
            <a:r>
              <a:rPr lang="en-US" altLang="ko-KR" dirty="0"/>
              <a:t>/</a:t>
            </a:r>
            <a:r>
              <a:rPr lang="ko-KR" altLang="en-US" dirty="0"/>
              <a:t>후 비교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정규 표현식</a:t>
            </a:r>
          </a:p>
          <a:p>
            <a:r>
              <a:rPr lang="en-US" altLang="ko-KR" dirty="0"/>
              <a:t>Python </a:t>
            </a:r>
            <a:r>
              <a:rPr lang="ko-KR" altLang="en-US" dirty="0"/>
              <a:t>만의 기능이 아닌</a:t>
            </a:r>
            <a:r>
              <a:rPr lang="en-US" altLang="ko-KR" dirty="0"/>
              <a:t>, </a:t>
            </a:r>
            <a:r>
              <a:rPr lang="ko-KR" altLang="en-US" dirty="0"/>
              <a:t>문자열을 다루는 여러 곳에서 사용되는 공통된 표현식입니다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다소 이해하기 어려울 수 있지만</a:t>
            </a:r>
            <a:r>
              <a:rPr lang="en-US" altLang="ko-KR" dirty="0"/>
              <a:t>, </a:t>
            </a:r>
            <a:r>
              <a:rPr lang="ko-KR" altLang="en-US" dirty="0" err="1"/>
              <a:t>알아두면</a:t>
            </a:r>
            <a:r>
              <a:rPr lang="ko-KR" altLang="en-US" dirty="0"/>
              <a:t> 정말 편리한 기능입니다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400" b="1" dirty="0" err="1"/>
              <a:t>정규식</a:t>
            </a:r>
            <a:r>
              <a:rPr lang="ko-KR" altLang="en-US" sz="1400" b="1" dirty="0"/>
              <a:t> 사용 전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후 비교</a:t>
            </a:r>
          </a:p>
          <a:p>
            <a:r>
              <a:rPr lang="ko-KR" altLang="en-US" dirty="0"/>
              <a:t>기존의 반복문으로 처리하던 것을 정규 표현식으로 처리하면 코드가 단순 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물론 정규식에 대해 알지 못하면 암호</a:t>
            </a:r>
            <a:r>
              <a:rPr lang="en-US" altLang="ko-KR" dirty="0"/>
              <a:t>(?)</a:t>
            </a:r>
            <a:r>
              <a:rPr lang="ko-KR" altLang="en-US" dirty="0"/>
              <a:t>같은 느낌일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다음과 같이 이름과 전화번호가 섞여 있는 문자열이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위 문자열에서 전화번호 뒤 네 자리를 </a:t>
            </a:r>
            <a:r>
              <a:rPr lang="en-US" altLang="ko-KR" dirty="0"/>
              <a:t>XXXX</a:t>
            </a:r>
            <a:r>
              <a:rPr lang="ko-KR" altLang="en-US" dirty="0"/>
              <a:t>로 변경하려고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반복문과 정규식을 사용하는 방법 중 무엇이 간결한지 비교합니다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9912DE-8B18-4D98-AD46-4AF6D7526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485601"/>
            <a:ext cx="8017404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5309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 err="1"/>
              <a:t>정규식</a:t>
            </a:r>
            <a:r>
              <a:rPr lang="ko-KR" altLang="en-US" dirty="0"/>
              <a:t> 사용 전</a:t>
            </a:r>
            <a:r>
              <a:rPr lang="en-US" altLang="ko-KR" dirty="0"/>
              <a:t>/</a:t>
            </a:r>
            <a:r>
              <a:rPr lang="ko-KR" altLang="en-US" dirty="0"/>
              <a:t>후 비교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기존 반복문으로 처리</a:t>
            </a:r>
            <a:endParaRPr lang="ko-KR" altLang="en-US" sz="1200" dirty="0"/>
          </a:p>
          <a:p>
            <a:r>
              <a:rPr lang="ko-KR" altLang="en-US" dirty="0"/>
              <a:t>기존 반복문으로 전화번호 뒤 네 자리를 </a:t>
            </a:r>
            <a:r>
              <a:rPr lang="en-US" altLang="ko-KR" dirty="0"/>
              <a:t>XXXX</a:t>
            </a:r>
            <a:r>
              <a:rPr lang="ko-KR" altLang="en-US" dirty="0"/>
              <a:t>로 변경합니다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정규식으로 처리</a:t>
            </a:r>
            <a:endParaRPr lang="ko-KR" altLang="en-US" sz="1200" dirty="0"/>
          </a:p>
          <a:p>
            <a:r>
              <a:rPr lang="ko-KR" altLang="en-US" dirty="0"/>
              <a:t>정규식으로 전화번호 뒤 네 자리를 </a:t>
            </a:r>
            <a:r>
              <a:rPr lang="en-US" altLang="ko-KR" dirty="0"/>
              <a:t>XXXX</a:t>
            </a:r>
            <a:r>
              <a:rPr lang="ko-KR" altLang="en-US" dirty="0"/>
              <a:t>로 변경합니다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위 구문은 다음과 같이 작성할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패턴을 이후에 반복해서 사용할 때 좋은 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30CDC5-91A8-4D11-A0EF-FA7945CC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1068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D74AB2-15B0-424D-8652-6348BD47C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613851"/>
            <a:ext cx="8017404" cy="10288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933C6B-3CB4-45D1-B85B-7996B7D7E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5175944"/>
            <a:ext cx="8017404" cy="10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9189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 err="1"/>
              <a:t>정규식</a:t>
            </a:r>
            <a:r>
              <a:rPr lang="ko-KR" altLang="en-US" dirty="0"/>
              <a:t> 사용 전</a:t>
            </a:r>
            <a:r>
              <a:rPr lang="en-US" altLang="ko-KR" dirty="0"/>
              <a:t>/</a:t>
            </a:r>
            <a:r>
              <a:rPr lang="ko-KR" altLang="en-US" dirty="0"/>
              <a:t>후 비교 연습문제</a:t>
            </a: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1FD22E-2B64-40AB-A082-8BCB3AF5E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09662"/>
            <a:ext cx="6938673" cy="36570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A96336-AA1B-4E8A-B8C5-3F7D44CDC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948" y="3643841"/>
            <a:ext cx="71723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744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/>
              <a:t>기본적인 </a:t>
            </a:r>
            <a:r>
              <a:rPr lang="ko-KR" altLang="en-US" dirty="0" err="1"/>
              <a:t>정규식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기본적인 </a:t>
            </a:r>
            <a:r>
              <a:rPr lang="ko-KR" altLang="en-US" sz="1400" b="1" dirty="0" err="1"/>
              <a:t>정규식</a:t>
            </a:r>
            <a:endParaRPr lang="ko-KR" altLang="en-US" sz="1400" b="1" dirty="0"/>
          </a:p>
          <a:p>
            <a:r>
              <a:rPr lang="ko-KR" altLang="en-US" dirty="0"/>
              <a:t>정규식을 사용하려면 </a:t>
            </a:r>
            <a:r>
              <a:rPr lang="en-US" altLang="ko-KR" dirty="0"/>
              <a:t>re </a:t>
            </a:r>
            <a:r>
              <a:rPr lang="ko-KR" altLang="en-US" dirty="0"/>
              <a:t>라이브러리를 불러와야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다음과 같은 메서드를 사용해 특정 패턴의 문자열을 확인할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match() </a:t>
            </a:r>
            <a:r>
              <a:rPr lang="ko-KR" altLang="en-US" dirty="0"/>
              <a:t>메서드</a:t>
            </a:r>
            <a:r>
              <a:rPr lang="en-US" altLang="ko-KR" dirty="0"/>
              <a:t>: </a:t>
            </a:r>
            <a:r>
              <a:rPr lang="ko-KR" altLang="en-US" dirty="0"/>
              <a:t>문자열 처음부터 정규식과 매치 여부를 확인합니다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search() </a:t>
            </a:r>
            <a:r>
              <a:rPr lang="ko-KR" altLang="en-US" dirty="0"/>
              <a:t>메서드</a:t>
            </a:r>
            <a:r>
              <a:rPr lang="en-US" altLang="ko-KR" dirty="0"/>
              <a:t>: </a:t>
            </a:r>
            <a:r>
              <a:rPr lang="ko-KR" altLang="en-US" dirty="0"/>
              <a:t>문자열 전체를 대상으로 정규식과 매치 여부 확인합니다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findall</a:t>
            </a:r>
            <a:r>
              <a:rPr lang="en-US" altLang="ko-KR" dirty="0"/>
              <a:t>() </a:t>
            </a:r>
            <a:r>
              <a:rPr lang="ko-KR" altLang="en-US" dirty="0"/>
              <a:t>메서드</a:t>
            </a:r>
            <a:r>
              <a:rPr lang="en-US" altLang="ko-KR" dirty="0"/>
              <a:t>: </a:t>
            </a:r>
            <a:r>
              <a:rPr lang="ko-KR" altLang="en-US" dirty="0"/>
              <a:t>정규식과 매치되는 모든 문자열을 리스트 형태로 반환합니다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finditer</a:t>
            </a:r>
            <a:r>
              <a:rPr lang="en-US" altLang="ko-KR" dirty="0"/>
              <a:t>() </a:t>
            </a:r>
            <a:r>
              <a:rPr lang="ko-KR" altLang="en-US" dirty="0"/>
              <a:t>메서드</a:t>
            </a:r>
            <a:r>
              <a:rPr lang="en-US" altLang="ko-KR" dirty="0"/>
              <a:t>: </a:t>
            </a:r>
            <a:r>
              <a:rPr lang="ko-KR" altLang="en-US" dirty="0"/>
              <a:t>정규식과 매치되는 모든 문자열을 반복 가능한 개체로 반환합니다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/>
              <a:t>특정 문자 또는 문자열 포함 여부 확인</a:t>
            </a:r>
          </a:p>
          <a:p>
            <a:r>
              <a:rPr lang="en-US" altLang="ko-KR" dirty="0"/>
              <a:t>match() </a:t>
            </a:r>
            <a:r>
              <a:rPr lang="ko-KR" altLang="en-US" dirty="0"/>
              <a:t>메서드는 문자열 처음부터 정규식과 매치 여부를 확인합니다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D348D2-AD9B-462F-A71E-A98A4873B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99876"/>
            <a:ext cx="3848100" cy="923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6B6956-DE54-4189-983A-1E9D5FAA1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276899"/>
            <a:ext cx="8017404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924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/>
              <a:t>기본적인 </a:t>
            </a:r>
            <a:r>
              <a:rPr lang="ko-KR" altLang="en-US" dirty="0" err="1"/>
              <a:t>정규식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search() </a:t>
            </a:r>
            <a:r>
              <a:rPr lang="ko-KR" altLang="en-US" dirty="0"/>
              <a:t>메서드는 문자열 전체를 대상으로 정규식과 매치 여부를 확인합니다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조건문을 사용해 문자열에서 특정 문자 또는 문자열이 존재하는 지 표시할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6964F9-675D-48AD-834E-B34FAB24B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2168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D3F5CD-B439-4A33-AA23-3319DCB5B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69188"/>
            <a:ext cx="8017404" cy="22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0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기본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기본 자료형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정수형</a:t>
            </a:r>
            <a:endParaRPr lang="ko-KR" altLang="en-US" sz="1200" dirty="0"/>
          </a:p>
          <a:p>
            <a:r>
              <a:rPr lang="ko-KR" altLang="en-US" dirty="0"/>
              <a:t>음의 정수</a:t>
            </a:r>
            <a:r>
              <a:rPr lang="en-US" altLang="ko-KR" dirty="0"/>
              <a:t>, 0, </a:t>
            </a:r>
            <a:r>
              <a:rPr lang="ko-KR" altLang="en-US" dirty="0"/>
              <a:t>양의 정수</a:t>
            </a:r>
            <a:r>
              <a:rPr lang="en-US" altLang="ko-KR" dirty="0"/>
              <a:t>(</a:t>
            </a:r>
            <a:r>
              <a:rPr lang="ko-KR" altLang="en-US" dirty="0"/>
              <a:t>자연수</a:t>
            </a:r>
            <a:r>
              <a:rPr lang="en-US" altLang="ko-KR" dirty="0"/>
              <a:t>)</a:t>
            </a:r>
            <a:r>
              <a:rPr lang="ko-KR" altLang="en-US" dirty="0"/>
              <a:t>를 합해 정수형이라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당연히 가장 잘 알고</a:t>
            </a:r>
            <a:r>
              <a:rPr lang="en-US" altLang="ko-KR" dirty="0"/>
              <a:t>, </a:t>
            </a:r>
            <a:r>
              <a:rPr lang="ko-KR" altLang="en-US" dirty="0"/>
              <a:t>가장 많이 사용하는 자료형 중 하나입니다</a:t>
            </a:r>
            <a:r>
              <a:rPr lang="en-US" altLang="ko-KR" dirty="0"/>
              <a:t>.</a:t>
            </a:r>
          </a:p>
          <a:p>
            <a:r>
              <a:rPr lang="ko-KR" altLang="en-US" b="1" dirty="0" err="1"/>
              <a:t>정수끼리의</a:t>
            </a:r>
            <a:r>
              <a:rPr lang="ko-KR" altLang="en-US" b="1" dirty="0"/>
              <a:t> 연산</a:t>
            </a:r>
            <a:r>
              <a:rPr lang="ko-KR" altLang="en-US" dirty="0"/>
              <a:t>결과가 </a:t>
            </a:r>
            <a:r>
              <a:rPr lang="ko-KR" altLang="en-US" b="1" dirty="0"/>
              <a:t>실수가 될 수 있습니다</a:t>
            </a:r>
            <a:r>
              <a:rPr lang="en-US" altLang="ko-KR" b="1" dirty="0"/>
              <a:t>.</a:t>
            </a:r>
            <a:r>
              <a:rPr lang="en-US" altLang="ko-KR" dirty="0"/>
              <a:t>(</a:t>
            </a:r>
            <a:r>
              <a:rPr lang="ko-KR" altLang="en-US" dirty="0"/>
              <a:t>특히 나누기 연산</a:t>
            </a:r>
            <a:r>
              <a:rPr lang="en-US" altLang="ko-KR" dirty="0"/>
              <a:t>, 5 / 2 = 2.5)</a:t>
            </a:r>
          </a:p>
          <a:p>
            <a:r>
              <a:rPr lang="ko-KR" altLang="en-US" dirty="0"/>
              <a:t>변수 이름을 보고 자료형을 알 수는 없습니다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type()</a:t>
            </a:r>
            <a:r>
              <a:rPr lang="ko-KR" altLang="en-US" dirty="0"/>
              <a:t> 함수로 어떤 </a:t>
            </a:r>
            <a:r>
              <a:rPr lang="ko-KR" altLang="en-US" dirty="0" err="1"/>
              <a:t>자료형인지</a:t>
            </a:r>
            <a:r>
              <a:rPr lang="ko-KR" altLang="en-US" dirty="0"/>
              <a:t> 확인합니다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실수형</a:t>
            </a:r>
            <a:endParaRPr lang="ko-KR" altLang="en-US" sz="1200" dirty="0"/>
          </a:p>
          <a:p>
            <a:r>
              <a:rPr lang="ko-KR" altLang="en-US" dirty="0"/>
              <a:t>소수점을 표시할 수 있는 숫자를 실수형 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역시 정수와 더불어 가장 많이 사용하는 자료형 중 하나입니다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662C25-741C-4EF8-8FDE-75008E695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276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46D7CA-D867-4F84-9EF5-9422F09A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832743"/>
            <a:ext cx="8017404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6650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/>
              <a:t>기본적인 </a:t>
            </a:r>
            <a:r>
              <a:rPr lang="ko-KR" altLang="en-US" dirty="0" err="1"/>
              <a:t>정규식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ko-KR" altLang="en-US" dirty="0"/>
              <a:t>매치된 결과를 다음과 같은 메서드로 확인할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group(): </a:t>
            </a:r>
            <a:r>
              <a:rPr lang="ko-KR" altLang="en-US" dirty="0"/>
              <a:t>매치된 문자열을 반환합니다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start(): </a:t>
            </a:r>
            <a:r>
              <a:rPr lang="ko-KR" altLang="en-US" dirty="0"/>
              <a:t>매치된 문자열의 시작 위치를 반환합니다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end(): </a:t>
            </a:r>
            <a:r>
              <a:rPr lang="ko-KR" altLang="en-US" dirty="0"/>
              <a:t>매치된 문자열의 끝 위치를 반환합니다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span(): </a:t>
            </a:r>
            <a:r>
              <a:rPr lang="ko-KR" altLang="en-US" dirty="0"/>
              <a:t>매치된 문자열의 </a:t>
            </a: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, </a:t>
            </a:r>
            <a:r>
              <a:rPr lang="ko-KR" altLang="en-US" dirty="0"/>
              <a:t>끝</a:t>
            </a:r>
            <a:r>
              <a:rPr lang="en-US" altLang="ko-KR" dirty="0"/>
              <a:t>)</a:t>
            </a:r>
            <a:r>
              <a:rPr lang="ko-KR" altLang="en-US" dirty="0"/>
              <a:t>에 해당하는 </a:t>
            </a:r>
            <a:r>
              <a:rPr lang="ko-KR" altLang="en-US" dirty="0" err="1"/>
              <a:t>튜플을</a:t>
            </a:r>
            <a:r>
              <a:rPr lang="ko-KR" altLang="en-US" dirty="0"/>
              <a:t> 반환합니다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3BE6D2-69CC-4507-8D85-458B557EA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9"/>
            <a:ext cx="8017404" cy="22777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7EE688-4130-43B4-B420-FDE61174A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08279"/>
            <a:ext cx="8017404" cy="227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8752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/>
              <a:t>기본적인 </a:t>
            </a:r>
            <a:r>
              <a:rPr lang="ko-KR" altLang="en-US" dirty="0" err="1"/>
              <a:t>정규식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en-US" altLang="ko-KR" dirty="0" err="1"/>
              <a:t>findall</a:t>
            </a:r>
            <a:r>
              <a:rPr lang="en-US" altLang="ko-KR" dirty="0"/>
              <a:t>() </a:t>
            </a:r>
            <a:r>
              <a:rPr lang="ko-KR" altLang="en-US" dirty="0"/>
              <a:t>메서드는 정규식과 매치되는 모든 문자열을 리스트 형태로 반환합니다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finditer</a:t>
            </a:r>
            <a:r>
              <a:rPr lang="en-US" altLang="ko-KR" dirty="0"/>
              <a:t>() </a:t>
            </a:r>
            <a:r>
              <a:rPr lang="ko-KR" altLang="en-US" dirty="0"/>
              <a:t>메서드는 정규식과 매치되는 모든 문자열을 반복 가능한 객체로 반환합니다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반복 가능하다는 것은 반복문에 </a:t>
            </a:r>
            <a:r>
              <a:rPr lang="ko-KR" altLang="en-US" dirty="0" err="1"/>
              <a:t>사용가능하다는</a:t>
            </a:r>
            <a:r>
              <a:rPr lang="ko-KR" altLang="en-US" dirty="0"/>
              <a:t> 의미입니다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AB32B1-2E6D-4AAD-8FDB-FB6D7F4B1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18868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F3B751-00FF-49CA-B1B5-2242DDE0C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57625"/>
            <a:ext cx="8017404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101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/>
              <a:t>기본적인 </a:t>
            </a:r>
            <a:r>
              <a:rPr lang="ko-KR" altLang="en-US" dirty="0" err="1"/>
              <a:t>정규식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나열된 문자 포함여부 확인</a:t>
            </a:r>
          </a:p>
          <a:p>
            <a:r>
              <a:rPr lang="ko-KR" altLang="en-US" dirty="0"/>
              <a:t>대괄호</a:t>
            </a:r>
            <a:r>
              <a:rPr lang="en-US" altLang="ko-KR" dirty="0"/>
              <a:t>([ ]) </a:t>
            </a:r>
            <a:r>
              <a:rPr lang="ko-KR" altLang="en-US" dirty="0"/>
              <a:t>안에 문자를 나열하여 그 문자들 포함 여부를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^</a:t>
            </a:r>
            <a:r>
              <a:rPr lang="ko-KR" altLang="en-US" dirty="0"/>
              <a:t>를 사용해 나열되지 않은 문자들 포함 여부를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6F9D9E-C835-4039-9318-6F7F641A0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4" cy="26000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DC819F-583B-4061-8176-B636465CF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367639"/>
            <a:ext cx="8017404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5651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/>
              <a:t>기본적인 </a:t>
            </a:r>
            <a:r>
              <a:rPr lang="ko-KR" altLang="en-US" dirty="0" err="1"/>
              <a:t>정규식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범위 안의 문자 포함여부 확인</a:t>
            </a:r>
          </a:p>
          <a:p>
            <a:r>
              <a:rPr lang="ko-KR" altLang="en-US" dirty="0"/>
              <a:t>빼기 기호</a:t>
            </a:r>
            <a:r>
              <a:rPr lang="en-US" altLang="ko-KR" dirty="0"/>
              <a:t>(-)</a:t>
            </a:r>
            <a:r>
              <a:rPr lang="ko-KR" altLang="en-US" dirty="0"/>
              <a:t>를 사용해 문자의 범위를 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9C8885-C3E5-4900-88AD-5EE214859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520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4225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09.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정규 표현식 </a:t>
            </a:r>
            <a:r>
              <a:rPr lang="en-US" altLang="ko-KR" dirty="0"/>
              <a:t>– </a:t>
            </a:r>
            <a:r>
              <a:rPr lang="ko-KR" altLang="en-US" dirty="0"/>
              <a:t>기본적인 </a:t>
            </a:r>
            <a:r>
              <a:rPr lang="ko-KR" altLang="en-US" dirty="0" err="1"/>
              <a:t>정규식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두 문자 사이의 문자 포함여부 확인</a:t>
            </a:r>
            <a:endParaRPr lang="ko-KR" altLang="en-US" b="1" dirty="0"/>
          </a:p>
          <a:p>
            <a:r>
              <a:rPr lang="ko-KR" altLang="en-US" dirty="0"/>
              <a:t>정규식의 </a:t>
            </a:r>
            <a:r>
              <a:rPr lang="en-US" altLang="ko-KR" dirty="0"/>
              <a:t>Dot(.) </a:t>
            </a:r>
            <a:r>
              <a:rPr lang="ko-KR" altLang="en-US" dirty="0"/>
              <a:t>메타 문자는 </a:t>
            </a:r>
            <a:r>
              <a:rPr lang="ko-KR" altLang="en-US" dirty="0" err="1"/>
              <a:t>줄바꿈</a:t>
            </a:r>
            <a:r>
              <a:rPr lang="ko-KR" altLang="en-US" dirty="0"/>
              <a:t> 문자인 </a:t>
            </a:r>
            <a:r>
              <a:rPr lang="en-US" altLang="ko-KR" dirty="0"/>
              <a:t>\n</a:t>
            </a:r>
            <a:r>
              <a:rPr lang="ko-KR" altLang="en-US" dirty="0"/>
              <a:t>을 제외한 모든 문자와 매치됩니다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/>
              <a:t>문자 반복 확인</a:t>
            </a:r>
          </a:p>
          <a:p>
            <a:r>
              <a:rPr lang="ko-KR" altLang="en-US" dirty="0"/>
              <a:t>문자의 반복을 확인하는 여러 메타 문자가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2D98A0-77BE-492A-83A4-92CBD0F41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9"/>
            <a:ext cx="8017404" cy="20322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BD80B8-44D9-4CE8-AFB3-84F94B0CF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370144"/>
            <a:ext cx="8017404" cy="32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8357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텍스트 파일을 다룰 수 있는 파일 읽고 쓰기를 학습함</a:t>
            </a:r>
          </a:p>
        </p:txBody>
      </p:sp>
    </p:spTree>
    <p:extLst>
      <p:ext uri="{BB962C8B-B14F-4D97-AF65-F5344CB8AC3E}">
        <p14:creationId xmlns:p14="http://schemas.microsoft.com/office/powerpoint/2010/main" val="205027164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경로 확인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파일 읽고 쓰기</a:t>
            </a:r>
          </a:p>
          <a:p>
            <a:r>
              <a:rPr lang="ko-KR" altLang="en-US" dirty="0"/>
              <a:t>텍스트 파일을 읽고 쓰는 기본적인 방법을 학습합니다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좋은 글을 읽어와 멋진 워드 클라우드를 만들어봅니다</a:t>
            </a:r>
          </a:p>
          <a:p>
            <a:r>
              <a:rPr lang="ko-KR" altLang="en-US" dirty="0"/>
              <a:t>파일을 다루는 상세한 기술이 필요한 경우 관련 자료를 찾아 학습하기를 권고합니다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/>
              <a:t>경로 확인</a:t>
            </a:r>
          </a:p>
          <a:p>
            <a:r>
              <a:rPr lang="ko-KR" altLang="en-US" dirty="0"/>
              <a:t>사용자마다 파일을 저장하고 읽는 기본 경로를 ‘홈 디렉터리‘ </a:t>
            </a:r>
            <a:r>
              <a:rPr lang="ko-KR" altLang="en-US" dirty="0" err="1"/>
              <a:t>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pathlib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Path.home</a:t>
            </a:r>
            <a:r>
              <a:rPr lang="en-US" altLang="ko-KR" dirty="0"/>
              <a:t>() </a:t>
            </a:r>
            <a:r>
              <a:rPr lang="ko-KR" altLang="en-US" dirty="0"/>
              <a:t>함수로 사용자 홈 디렉터리를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F6FDA7-352A-42A1-90F5-C891D9DA4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89" y="2861733"/>
            <a:ext cx="7945611" cy="14581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B662F6-6240-4728-A91C-E40FFD8A6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89" y="4729087"/>
            <a:ext cx="7945611" cy="145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7845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경로 확인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en-US" altLang="ko-KR" sz="1200" dirty="0" err="1"/>
              <a:t>pathlib</a:t>
            </a:r>
            <a:r>
              <a:rPr lang="en-US" altLang="ko-KR" sz="1200" dirty="0"/>
              <a:t> </a:t>
            </a:r>
            <a:r>
              <a:rPr lang="ko-KR" altLang="en-US" sz="1200" dirty="0"/>
              <a:t>패키지의 </a:t>
            </a:r>
            <a:r>
              <a:rPr lang="en-US" altLang="ko-KR" sz="1200" dirty="0" err="1"/>
              <a:t>Path.cwd</a:t>
            </a:r>
            <a:r>
              <a:rPr lang="en-US" altLang="ko-KR" sz="1200" dirty="0"/>
              <a:t>() </a:t>
            </a:r>
            <a:r>
              <a:rPr lang="ko-KR" altLang="en-US" sz="1200" dirty="0"/>
              <a:t>함수로 현재 작업 디렉터리를 확인합니다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968478-EAB2-4B13-B9A2-7C35DDC54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224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기본적인 파일 읽고 쓰기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기본적인 파일 읽고 쓰기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파일 쓰기</a:t>
            </a:r>
            <a:endParaRPr lang="ko-KR" altLang="en-US" sz="1200" dirty="0"/>
          </a:p>
          <a:p>
            <a:r>
              <a:rPr lang="en-US" altLang="ko-KR" b="1" dirty="0"/>
              <a:t>w</a:t>
            </a:r>
            <a:r>
              <a:rPr lang="ko-KR" altLang="en-US" dirty="0"/>
              <a:t> 모드로 파일을 열어 </a:t>
            </a:r>
            <a:r>
              <a:rPr lang="en-US" altLang="ko-KR" b="1" dirty="0"/>
              <a:t>write()</a:t>
            </a:r>
            <a:r>
              <a:rPr lang="ko-KR" altLang="en-US" dirty="0"/>
              <a:t> 메서드로 파일에 기록합니다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 같은 이름의 파일이 있다면 제거되고 새 파일이 만들어집니다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경로를 지정하지 않으면 현재 작업 디렉터리에 기록됩니다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같은 결과 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55A171-2F6B-42FB-8791-2F4C639DB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18544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805C04-1BB5-441C-BD4F-B5E6F1F3F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111624"/>
            <a:ext cx="4810125" cy="16308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EF6F9E-F129-4959-9F91-C090AD509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163358"/>
            <a:ext cx="8017404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901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기본적인 파일 읽고 쓰기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en-US" altLang="ko-KR" dirty="0" err="1"/>
              <a:t>mkdir</a:t>
            </a:r>
            <a:r>
              <a:rPr lang="en-US" altLang="ko-KR" dirty="0"/>
              <a:t>()</a:t>
            </a:r>
            <a:r>
              <a:rPr lang="ko-KR" altLang="en-US" dirty="0"/>
              <a:t>를 사용해 현재 작업 디렉터리에 새로운 디렉터리를 만듭니다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exist_ok</a:t>
            </a:r>
            <a:r>
              <a:rPr lang="en-US" altLang="ko-KR" dirty="0"/>
              <a:t>=True</a:t>
            </a:r>
            <a:r>
              <a:rPr lang="ko-KR" altLang="en-US" dirty="0"/>
              <a:t>를 지정하면 이미 폴더가 있는 경우 해당 폴더를 사용합니다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Files/MyFile.txt </a:t>
            </a:r>
            <a:r>
              <a:rPr lang="ko-KR" altLang="en-US" dirty="0"/>
              <a:t>처럼 경로를 지정해 특정 디렉터리 안에 파일을 만듭니다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Windows</a:t>
            </a:r>
            <a:r>
              <a:rPr lang="ko-KR" altLang="en-US" dirty="0"/>
              <a:t>에서 경로 구분자로 </a:t>
            </a:r>
            <a:r>
              <a:rPr lang="en-US" altLang="ko-KR" dirty="0"/>
              <a:t>'\' </a:t>
            </a:r>
            <a:r>
              <a:rPr lang="ko-KR" altLang="en-US" dirty="0"/>
              <a:t>를 사용하는 것과 달리 </a:t>
            </a:r>
            <a:r>
              <a:rPr lang="en-US" altLang="ko-KR" dirty="0"/>
              <a:t>'/' </a:t>
            </a:r>
            <a:r>
              <a:rPr lang="ko-KR" altLang="en-US" dirty="0"/>
              <a:t>를 사용함에 주의합니다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B3E0D4-41B5-4F9B-8690-35CF18873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632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71C8C3-3908-4AB6-A057-B7B6D8E3F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807571"/>
            <a:ext cx="8017403" cy="11840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1F082A-7432-4DFC-A2A9-37186FF56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284013"/>
            <a:ext cx="8015632" cy="1028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7A6031-69C9-49AF-B09D-8CAA856B75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432142"/>
            <a:ext cx="8015632" cy="10684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FD048B-DDA3-4EC2-ADE6-9EA599353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5569518"/>
            <a:ext cx="4220626" cy="10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33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 err="1"/>
              <a:t>불리언형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불리언</a:t>
            </a:r>
            <a:r>
              <a:rPr lang="en-US" altLang="ko-KR" sz="1400" b="1" dirty="0"/>
              <a:t>(Boolean)</a:t>
            </a:r>
          </a:p>
          <a:p>
            <a:r>
              <a:rPr lang="ko-KR" altLang="en-US" dirty="0" err="1"/>
              <a:t>불리언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ko-KR" altLang="en-US" dirty="0" err="1"/>
              <a:t>부울로</a:t>
            </a:r>
            <a:r>
              <a:rPr lang="ko-KR" altLang="en-US" dirty="0"/>
              <a:t> 발음</a:t>
            </a:r>
            <a:r>
              <a:rPr lang="en-US" altLang="ko-KR" dirty="0"/>
              <a:t>) </a:t>
            </a:r>
            <a:r>
              <a:rPr lang="ko-KR" altLang="en-US" dirty="0"/>
              <a:t>자료형은 논리 </a:t>
            </a:r>
            <a:r>
              <a:rPr lang="ko-KR" altLang="en-US" dirty="0" err="1"/>
              <a:t>자료형이라고도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참과 거짓을 나타내는 데 쓰이며</a:t>
            </a:r>
            <a:r>
              <a:rPr lang="en-US" altLang="ko-KR" dirty="0"/>
              <a:t>, </a:t>
            </a:r>
            <a:r>
              <a:rPr lang="ko-KR" altLang="en-US" dirty="0"/>
              <a:t>주로 참은 </a:t>
            </a:r>
            <a:r>
              <a:rPr lang="en-US" altLang="ko-KR" dirty="0"/>
              <a:t>1, </a:t>
            </a:r>
            <a:r>
              <a:rPr lang="ko-KR" altLang="en-US" dirty="0"/>
              <a:t>거짓은 </a:t>
            </a:r>
            <a:r>
              <a:rPr lang="en-US" altLang="ko-KR" dirty="0"/>
              <a:t>0</a:t>
            </a:r>
            <a:r>
              <a:rPr lang="ko-KR" altLang="en-US" dirty="0"/>
              <a:t>에 대응하나 언어마다 다를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 대신에 참과 거짓을 나타내는 영어 단어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를 쓰기도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에서는 </a:t>
            </a:r>
            <a:r>
              <a:rPr lang="en-US" altLang="ko-KR" b="1" dirty="0"/>
              <a:t>True</a:t>
            </a:r>
            <a:r>
              <a:rPr lang="en-US" altLang="ko-KR" dirty="0"/>
              <a:t>, </a:t>
            </a:r>
            <a:r>
              <a:rPr lang="en-US" altLang="ko-KR" b="1" dirty="0"/>
              <a:t>False</a:t>
            </a:r>
            <a:r>
              <a:rPr lang="ko-KR" altLang="en-US" dirty="0"/>
              <a:t> </a:t>
            </a:r>
            <a:r>
              <a:rPr lang="en-US" altLang="ko-KR" dirty="0"/>
              <a:t>(</a:t>
            </a:r>
            <a:r>
              <a:rPr lang="ko-KR" altLang="en-US" dirty="0"/>
              <a:t>첫 문자를 꼭 대소문자로 써야 함</a:t>
            </a:r>
            <a:r>
              <a:rPr lang="en-US" altLang="ko-KR" dirty="0"/>
              <a:t>) </a:t>
            </a:r>
            <a:r>
              <a:rPr lang="ko-KR" altLang="en-US" dirty="0"/>
              <a:t>값을 가지는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True, False</a:t>
            </a:r>
            <a:r>
              <a:rPr lang="ko-KR" altLang="en-US" dirty="0"/>
              <a:t>와 문자열 </a:t>
            </a:r>
            <a:r>
              <a:rPr lang="en-US" altLang="ko-KR" dirty="0"/>
              <a:t>'True', 'False'</a:t>
            </a:r>
            <a:r>
              <a:rPr lang="ko-KR" altLang="en-US" dirty="0"/>
              <a:t>는 전혀 다르니 주의해야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는 일반적으로 </a:t>
            </a:r>
            <a:r>
              <a:rPr lang="ko-KR" altLang="en-US" b="1" dirty="0"/>
              <a:t>조건문</a:t>
            </a:r>
            <a:r>
              <a:rPr lang="ko-KR" altLang="en-US" dirty="0"/>
              <a:t>이나 </a:t>
            </a:r>
            <a:r>
              <a:rPr lang="ko-KR" altLang="en-US" b="1" dirty="0"/>
              <a:t>반복문</a:t>
            </a:r>
            <a:r>
              <a:rPr lang="ko-KR" altLang="en-US" dirty="0"/>
              <a:t>에 많이 사용합니다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1) True, False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불리언과</a:t>
            </a:r>
            <a:r>
              <a:rPr lang="ko-KR" altLang="en-US" sz="1200" b="1" dirty="0"/>
              <a:t> 논리 연산자</a:t>
            </a:r>
            <a:endParaRPr lang="ko-KR" altLang="en-US" sz="1200" dirty="0"/>
          </a:p>
          <a:p>
            <a:r>
              <a:rPr lang="ko-KR" altLang="en-US" dirty="0"/>
              <a:t>논리연산자에 대해서 앞에서 다뤘지만 다시 한번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대문자 </a:t>
            </a:r>
            <a:r>
              <a:rPr lang="en-US" altLang="ko-KR" dirty="0"/>
              <a:t>AND, OR, NOT</a:t>
            </a:r>
            <a:r>
              <a:rPr lang="ko-KR" altLang="en-US" dirty="0"/>
              <a:t>이 아닌 소문자 </a:t>
            </a:r>
            <a:r>
              <a:rPr lang="en-US" altLang="ko-KR" dirty="0"/>
              <a:t>and, or, not</a:t>
            </a:r>
            <a:r>
              <a:rPr lang="ko-KR" altLang="en-US" dirty="0"/>
              <a:t>임에 각별히 주의합니다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95E3DD-B1CE-4F9E-8749-DDEBF1B1B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2218584"/>
            <a:ext cx="8017404" cy="2581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30B8CA-B058-4B1D-8BE7-F26755B5B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5038866"/>
            <a:ext cx="8017404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720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기본적인 파일 읽고 쓰기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파일 읽기</a:t>
            </a:r>
            <a:endParaRPr lang="ko-KR" altLang="en-US" sz="1200" dirty="0"/>
          </a:p>
          <a:p>
            <a:r>
              <a:rPr lang="en-US" altLang="ko-KR" dirty="0"/>
              <a:t>r </a:t>
            </a:r>
            <a:r>
              <a:rPr lang="ko-KR" altLang="en-US" dirty="0"/>
              <a:t>모드로 파일을 열어 </a:t>
            </a:r>
            <a:r>
              <a:rPr lang="en-US" altLang="ko-KR" dirty="0"/>
              <a:t>read() </a:t>
            </a:r>
            <a:r>
              <a:rPr lang="ko-KR" altLang="en-US" dirty="0"/>
              <a:t>메서드로 파일을 읽을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지정한 파일이 없으면 오류가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같은 결과 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3FCB12-FB5B-4D70-97D3-1B137C1F1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4" cy="15917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FC4067-66E6-4C48-A30B-EB33FF4B7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843212"/>
            <a:ext cx="8017404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8410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기본적인 파일 읽고 쓰기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ko-KR" altLang="en-US" dirty="0"/>
              <a:t>경로를 지정해 특정 디렉터리 안의 파일을 읽어옵니다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같은 결과 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6C64CD-9A3C-4734-93D7-8844FCED5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419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F3E06C-0776-49FF-90C0-59392D4CB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69267"/>
            <a:ext cx="8017404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6958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기본적인 파일 읽고 쓰기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파일 내용 추가</a:t>
            </a:r>
            <a:endParaRPr lang="ko-KR" altLang="en-US" sz="1200" dirty="0"/>
          </a:p>
          <a:p>
            <a:r>
              <a:rPr lang="en-US" altLang="ko-KR" dirty="0"/>
              <a:t>a </a:t>
            </a:r>
            <a:r>
              <a:rPr lang="ko-KR" altLang="en-US" dirty="0"/>
              <a:t>모드로 파일을 열어 </a:t>
            </a:r>
            <a:r>
              <a:rPr lang="en-US" altLang="ko-KR" dirty="0"/>
              <a:t>write() </a:t>
            </a:r>
            <a:r>
              <a:rPr lang="ko-KR" altLang="en-US" dirty="0"/>
              <a:t>메서드로 내용을 추가할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지정한 파일이 없으면 새 파일이 만들어집니다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추가된 내용을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-526695" y="1908369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62C0AD-C78E-4F6B-AFE6-B080753F0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630" y="1113572"/>
            <a:ext cx="8015665" cy="16296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2C6CDC-0C8C-4BE4-B3A6-03D48D20D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780846"/>
            <a:ext cx="6134100" cy="13339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3FA4EE-65AD-40CF-9C93-E40728431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261378"/>
            <a:ext cx="801566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1126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기본적인 파일 읽고 쓰기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파일 있으면 오류 발생</a:t>
            </a:r>
            <a:endParaRPr lang="ko-KR" altLang="en-US" sz="1200" dirty="0"/>
          </a:p>
          <a:p>
            <a:r>
              <a:rPr lang="en-US" altLang="ko-KR" dirty="0"/>
              <a:t>x </a:t>
            </a:r>
            <a:r>
              <a:rPr lang="ko-KR" altLang="en-US" dirty="0"/>
              <a:t>모드로 파일을 열면 같은 파일이 있는 경우 오류를 발생시킵니다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파일이 없으면 </a:t>
            </a:r>
            <a:r>
              <a:rPr lang="en-US" altLang="ko-KR" dirty="0"/>
              <a:t>w </a:t>
            </a:r>
            <a:r>
              <a:rPr lang="ko-KR" altLang="en-US" dirty="0"/>
              <a:t>모드로 파일은 연 결과가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-526695" y="1908369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D62F7C-3462-492C-8329-5E68E5FE2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455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5816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기본적인 파일 읽고 쓰기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ko-KR" altLang="en-US" dirty="0"/>
              <a:t>같은 이름의 파일이 있어 오류가 나는 것에 대한 핸들링을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-526695" y="1908369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C96D15-5649-4F1B-95B2-8555320C7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374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7266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기본적인 파일 읽고 쓰기 연습문제</a:t>
            </a:r>
            <a:r>
              <a:rPr lang="en-US" altLang="ko-KR" dirty="0"/>
              <a:t> 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-526695" y="1908369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E5D470-214B-4288-9421-4AEF06875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1113572"/>
            <a:ext cx="5419015" cy="32467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483290-4120-40C1-8AE6-F0B3C124A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6" y="4631267"/>
            <a:ext cx="4676775" cy="1524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EAA686-7AB0-48B0-9C57-3479D1A71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92" y="1455204"/>
            <a:ext cx="6694873" cy="32467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524901-9403-459B-BB1A-37D5A2E4B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202" y="3929400"/>
            <a:ext cx="4087814" cy="240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2299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파일을 다루는 편리한 메서드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en-US" altLang="ko-KR" sz="1200" b="1" dirty="0" err="1"/>
              <a:t>writelines</a:t>
            </a:r>
            <a:r>
              <a:rPr lang="en-US" altLang="ko-KR" sz="1200" b="1" dirty="0"/>
              <a:t>() </a:t>
            </a:r>
            <a:r>
              <a:rPr lang="ko-KR" altLang="en-US" sz="1200" b="1" dirty="0"/>
              <a:t>메서드</a:t>
            </a:r>
            <a:endParaRPr lang="ko-KR" altLang="en-US" sz="1200" dirty="0"/>
          </a:p>
          <a:p>
            <a:r>
              <a:rPr lang="en-US" altLang="ko-KR" dirty="0" err="1"/>
              <a:t>writelines</a:t>
            </a:r>
            <a:r>
              <a:rPr lang="en-US" altLang="ko-KR" dirty="0"/>
              <a:t>() </a:t>
            </a:r>
            <a:r>
              <a:rPr lang="ko-KR" altLang="en-US" dirty="0"/>
              <a:t>메서드를 사용해 행 리스트를 파일에 기록할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추가된 내용을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-526695" y="1908369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463A80-6488-493C-8FB5-908328DB0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5030"/>
            <a:ext cx="8017404" cy="12749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85721F-50B9-4FDA-A3EE-CDCAD232C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503003"/>
            <a:ext cx="4343400" cy="11618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C1335D-B8B7-4B26-A17C-1ACDC6467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64703"/>
            <a:ext cx="8017404" cy="168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414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파일을 다루는 편리한 메서드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en-US" altLang="ko-KR" sz="1200" b="1" dirty="0" err="1"/>
              <a:t>readlines</a:t>
            </a:r>
            <a:r>
              <a:rPr lang="en-US" altLang="ko-KR" sz="1200" b="1" dirty="0"/>
              <a:t>() </a:t>
            </a:r>
            <a:r>
              <a:rPr lang="ko-KR" altLang="en-US" sz="1200" b="1" dirty="0"/>
              <a:t>메서드</a:t>
            </a:r>
            <a:endParaRPr lang="ko-KR" altLang="en-US" sz="1200" dirty="0"/>
          </a:p>
          <a:p>
            <a:r>
              <a:rPr lang="en-US" altLang="ko-KR" dirty="0" err="1"/>
              <a:t>readlines</a:t>
            </a:r>
            <a:r>
              <a:rPr lang="en-US" altLang="ko-KR" dirty="0"/>
              <a:t>() </a:t>
            </a:r>
            <a:r>
              <a:rPr lang="ko-KR" altLang="en-US" dirty="0"/>
              <a:t>메서드를 사용해 모든 행을 한 번에 읽을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결과는 리스트가 되므로</a:t>
            </a:r>
            <a:r>
              <a:rPr lang="en-US" altLang="ko-KR" dirty="0"/>
              <a:t>, </a:t>
            </a:r>
            <a:r>
              <a:rPr lang="ko-KR" altLang="en-US" dirty="0"/>
              <a:t>반복문으로 한 행 씩 읽을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-526695" y="1908369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B22681-669F-48FD-BE2E-AF039924B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17404" cy="308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584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파일을 다루는 편리한 메서드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en-US" altLang="ko-KR" sz="1200" b="1" dirty="0" err="1"/>
              <a:t>readline</a:t>
            </a:r>
            <a:r>
              <a:rPr lang="en-US" altLang="ko-KR" sz="1200" b="1" dirty="0"/>
              <a:t>() </a:t>
            </a:r>
            <a:r>
              <a:rPr lang="ko-KR" altLang="en-US" sz="1200" b="1" dirty="0"/>
              <a:t>메서드</a:t>
            </a:r>
            <a:endParaRPr lang="ko-KR" altLang="en-US" sz="1200" dirty="0"/>
          </a:p>
          <a:p>
            <a:r>
              <a:rPr lang="en-US" altLang="ko-KR" dirty="0" err="1"/>
              <a:t>readline</a:t>
            </a:r>
            <a:r>
              <a:rPr lang="en-US" altLang="ko-KR" dirty="0"/>
              <a:t>() </a:t>
            </a:r>
            <a:r>
              <a:rPr lang="ko-KR" altLang="en-US" dirty="0"/>
              <a:t>메서드를 사용해 행 단위로 읽을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결과는 문자열이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반복문을 이용해 모든 행을 읽어올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59C0EF-758C-4A0B-9FE2-2F4E8AEBB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6333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CB9B81-FDC1-440B-BC3F-69521477E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931234"/>
            <a:ext cx="801740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071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워드 클라우드 만들기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워드 클라우드 만들기</a:t>
            </a:r>
          </a:p>
          <a:p>
            <a:r>
              <a:rPr lang="ko-KR" altLang="en-US" dirty="0"/>
              <a:t>마틴루터킹 목사의 </a:t>
            </a:r>
            <a:r>
              <a:rPr lang="en-US" altLang="ko-KR" dirty="0"/>
              <a:t>'I have a Dream' </a:t>
            </a:r>
            <a:r>
              <a:rPr lang="ko-KR" altLang="en-US" dirty="0"/>
              <a:t>연설문을 가지고 워드 클라우드를 만들어 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워드 클라우드를 만드는 순서는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(1) </a:t>
            </a:r>
            <a:r>
              <a:rPr lang="ko-KR" altLang="en-US" sz="1200" b="1" dirty="0"/>
              <a:t>텍스트파일로 저장하기</a:t>
            </a:r>
          </a:p>
          <a:p>
            <a:r>
              <a:rPr lang="ko-KR" altLang="en-US" dirty="0"/>
              <a:t>읽을 파일을 만듭니다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수동으로 어디선가 가져오겠지만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나중에는 </a:t>
            </a:r>
            <a:r>
              <a:rPr lang="ko-KR" altLang="en-US" dirty="0" err="1"/>
              <a:t>크롤링을</a:t>
            </a:r>
            <a:r>
              <a:rPr lang="ko-KR" altLang="en-US" dirty="0"/>
              <a:t> 통해서 웹에서 가져올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(2) </a:t>
            </a:r>
            <a:r>
              <a:rPr lang="ko-KR" altLang="en-US" sz="1200" b="1" dirty="0"/>
              <a:t>텍스트 </a:t>
            </a:r>
            <a:r>
              <a:rPr lang="ko-KR" altLang="en-US" sz="1200" b="1" dirty="0" err="1"/>
              <a:t>전처리</a:t>
            </a:r>
            <a:endParaRPr lang="ko-KR" altLang="en-US" sz="1200" b="1" dirty="0"/>
          </a:p>
          <a:p>
            <a:r>
              <a:rPr lang="ko-KR" altLang="en-US" dirty="0"/>
              <a:t>파일을 읽어서 </a:t>
            </a:r>
            <a:r>
              <a:rPr lang="en-US" altLang="ko-KR" dirty="0"/>
              <a:t>split() </a:t>
            </a:r>
            <a:r>
              <a:rPr lang="ko-KR" altLang="en-US" dirty="0"/>
              <a:t>메서드를 사용해 단어 단위로 쪼갭니다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단어별</a:t>
            </a:r>
            <a:r>
              <a:rPr lang="ko-KR" altLang="en-US" dirty="0"/>
              <a:t> 빈도수를 계산하여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저장합니다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분석에 의미가 없는 조사들은 제거합니다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(3) </a:t>
            </a:r>
            <a:r>
              <a:rPr lang="ko-KR" altLang="en-US" sz="1200" b="1" dirty="0"/>
              <a:t>워드 클라우드 그리기</a:t>
            </a:r>
          </a:p>
          <a:p>
            <a:r>
              <a:rPr lang="en-US" altLang="ko-KR" dirty="0" err="1"/>
              <a:t>wordcloud</a:t>
            </a:r>
            <a:r>
              <a:rPr lang="en-US" altLang="ko-KR" dirty="0"/>
              <a:t> </a:t>
            </a:r>
            <a:r>
              <a:rPr lang="ko-KR" altLang="en-US" dirty="0"/>
              <a:t>라이브러리를 설치한 후 불러옵니다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워드 클라우드를 그립니다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46898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자료형 사이의 변환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자료형 사이의 변환</a:t>
            </a:r>
          </a:p>
          <a:p>
            <a:r>
              <a:rPr lang="en-US" altLang="ko-KR" b="1" dirty="0"/>
              <a:t>float()</a:t>
            </a:r>
            <a:r>
              <a:rPr lang="en-US" altLang="ko-KR" dirty="0"/>
              <a:t>, </a:t>
            </a:r>
            <a:r>
              <a:rPr lang="en-US" altLang="ko-KR" b="1" dirty="0"/>
              <a:t>int()</a:t>
            </a:r>
            <a:r>
              <a:rPr lang="en-US" altLang="ko-KR" dirty="0"/>
              <a:t>, </a:t>
            </a:r>
            <a:r>
              <a:rPr lang="en-US" altLang="ko-KR" b="1" dirty="0"/>
              <a:t>str()</a:t>
            </a:r>
            <a:r>
              <a:rPr lang="en-US" altLang="ko-KR" dirty="0"/>
              <a:t>, </a:t>
            </a:r>
            <a:r>
              <a:rPr lang="en-US" altLang="ko-KR" b="1" dirty="0"/>
              <a:t>bool()</a:t>
            </a:r>
            <a:r>
              <a:rPr lang="ko-KR" altLang="en-US" dirty="0"/>
              <a:t> 함수를 사용해 자료형을 변환합니다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 이름이 자료형 이름과 같으므로 쉽게 기억할 수 있을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bool() </a:t>
            </a:r>
            <a:r>
              <a:rPr lang="ko-KR" altLang="en-US" dirty="0"/>
              <a:t>함수는 공백 문자</a:t>
            </a:r>
            <a:r>
              <a:rPr lang="en-US" altLang="ko-KR" dirty="0"/>
              <a:t>('') </a:t>
            </a:r>
            <a:r>
              <a:rPr lang="ko-KR" altLang="en-US" dirty="0"/>
              <a:t>와 </a:t>
            </a:r>
            <a:r>
              <a:rPr lang="en-US" altLang="ko-KR" dirty="0"/>
              <a:t>0</a:t>
            </a:r>
            <a:r>
              <a:rPr lang="ko-KR" altLang="en-US" dirty="0"/>
              <a:t>에 대해 </a:t>
            </a:r>
            <a:r>
              <a:rPr lang="en-US" altLang="ko-KR" dirty="0"/>
              <a:t>False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있으면 </a:t>
            </a:r>
            <a:r>
              <a:rPr lang="en-US" altLang="ko-KR" dirty="0"/>
              <a:t>True, </a:t>
            </a:r>
            <a:r>
              <a:rPr lang="ko-KR" altLang="en-US" dirty="0"/>
              <a:t>없으면 </a:t>
            </a:r>
            <a:r>
              <a:rPr lang="en-US" altLang="ko-KR" dirty="0"/>
              <a:t>False</a:t>
            </a:r>
            <a:r>
              <a:rPr lang="ko-KR" altLang="en-US" dirty="0"/>
              <a:t>로 기억하면 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float()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문자열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정수 → 실수</a:t>
            </a:r>
            <a:endParaRPr lang="en-US" altLang="ko-KR" sz="1200" dirty="0"/>
          </a:p>
          <a:p>
            <a:r>
              <a:rPr lang="ko-KR" altLang="en-US" dirty="0"/>
              <a:t>정수형을 실수형으로 형변환을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r>
              <a:rPr lang="en-US" altLang="ko-KR" sz="1200" b="1" dirty="0"/>
              <a:t>2) int()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문자열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실수 → 정수</a:t>
            </a:r>
            <a:r>
              <a:rPr lang="en-US" altLang="ko-KR" sz="1200" b="1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실수형을 정수형으로 형변환을 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8C4915-3F1D-4988-B151-0771B52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2228839"/>
            <a:ext cx="8017404" cy="21132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80CD63-F482-4E35-9A77-44FB45E0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653169"/>
            <a:ext cx="8017404" cy="181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5756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워드 클라우드 만들기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텍스트파일로 저장하기</a:t>
            </a:r>
            <a:endParaRPr lang="ko-KR" altLang="en-US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텍스트 </a:t>
            </a:r>
            <a:r>
              <a:rPr lang="ko-KR" altLang="en-US" sz="1200" b="1" dirty="0" err="1"/>
              <a:t>전처리</a:t>
            </a:r>
            <a:endParaRPr lang="ko-KR" altLang="en-US" sz="1200" dirty="0"/>
          </a:p>
          <a:p>
            <a:r>
              <a:rPr lang="ko-KR" altLang="en-US" dirty="0"/>
              <a:t>우선 파일을 읽어와 내용을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한글 파일을 읽어올 때 인코딩 오류가 발생하면 </a:t>
            </a:r>
            <a:r>
              <a:rPr lang="en-US" altLang="ko-KR" dirty="0"/>
              <a:t>encoding='CP949'</a:t>
            </a:r>
            <a:r>
              <a:rPr lang="ko-KR" altLang="en-US" dirty="0"/>
              <a:t>로 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split() </a:t>
            </a:r>
            <a:r>
              <a:rPr lang="ko-KR" altLang="en-US" dirty="0"/>
              <a:t>메서드를 사용해 단어 단위로 잘라 리스트 형태로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6F7849-1507-4945-9D86-EB959E4B1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18515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D07CB5-3712-401B-AF31-3C2454BF2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184525"/>
            <a:ext cx="8017404" cy="185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9731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워드 클라우드 만들기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ko-KR" altLang="en-US" dirty="0" err="1"/>
              <a:t>단어별</a:t>
            </a:r>
            <a:r>
              <a:rPr lang="ko-KR" altLang="en-US" dirty="0"/>
              <a:t> 빈도수를 계산하여 </a:t>
            </a:r>
            <a:r>
              <a:rPr lang="ko-KR" altLang="en-US" dirty="0" err="1"/>
              <a:t>딕셔너리로</a:t>
            </a:r>
            <a:r>
              <a:rPr lang="ko-KR" altLang="en-US" dirty="0"/>
              <a:t> 저장합니다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204F5F-CBD9-41A2-B323-54187DB71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397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3519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워드 클라우드 만들기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워드 클라우드 그리기</a:t>
            </a:r>
            <a:endParaRPr lang="ko-KR" altLang="en-US" sz="1200" dirty="0"/>
          </a:p>
          <a:p>
            <a:r>
              <a:rPr lang="en-US" altLang="ko-KR" dirty="0" err="1"/>
              <a:t>wordcloud</a:t>
            </a:r>
            <a:r>
              <a:rPr lang="en-US" altLang="ko-KR" dirty="0"/>
              <a:t> </a:t>
            </a:r>
            <a:r>
              <a:rPr lang="ko-KR" altLang="en-US" dirty="0"/>
              <a:t>패키지를 설치합니다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2E8DD0-5B57-4B74-9AD8-AD2A1E403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3" cy="385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8051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워드 클라우드 만들기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ko-KR" altLang="en-US" dirty="0"/>
              <a:t>이미지 파일을 사용해 </a:t>
            </a:r>
            <a:r>
              <a:rPr lang="ko-KR" altLang="en-US" dirty="0" err="1"/>
              <a:t>워드클라우드</a:t>
            </a:r>
            <a:r>
              <a:rPr lang="ko-KR" altLang="en-US" dirty="0"/>
              <a:t> 전체 프레임 모양을 변경할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90EB35-E270-4714-B5A6-D42D215EE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2777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84A2AB-2890-48AF-AC1A-5453E2020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478139"/>
            <a:ext cx="8017404" cy="301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3218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워드 클라우드 만들기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ko-KR" altLang="en-US" dirty="0"/>
              <a:t>워드 클라우드는 이미지로도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1B3263-5B50-4A12-B24A-C5CFDD9E3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5186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9DE0B6-88B8-41CE-908A-324810026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742851"/>
            <a:ext cx="2877880" cy="276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3958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C0AE80-3F2E-4258-8312-3E142342A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5" y="1113572"/>
            <a:ext cx="6487056" cy="28121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0FA5AD-7615-4D54-BD5E-DAA15837F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6" y="4068762"/>
            <a:ext cx="6487056" cy="24288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AFE2C1-8F93-4DAA-BAF8-6EECC64AF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12" y="1461686"/>
            <a:ext cx="5286375" cy="1990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ACB12FA-D20F-4412-9FC0-0543C24A4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236" y="4383086"/>
            <a:ext cx="5238751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6010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AF37F9-87D0-4010-A246-4BB438AAA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2" y="1113572"/>
            <a:ext cx="6762750" cy="34160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93DD0B-45B2-494E-AEFC-99FF0C88E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4" y="2006358"/>
            <a:ext cx="51720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95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10.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파일 읽고 쓰기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파일 읽고 쓰기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9A87B2-2C97-4AC8-A1B6-DDEF0EC7A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" y="1113572"/>
            <a:ext cx="4893733" cy="40992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6C5391-80EE-4372-B123-67FAFA1FE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075" y="1388291"/>
            <a:ext cx="4133850" cy="1343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002CEB-AB1E-40E3-A09C-3706F86EB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140" y="2919542"/>
            <a:ext cx="5553075" cy="21050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50EED6-BA57-4EAD-BF96-720039A10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68" y="3766130"/>
            <a:ext cx="347662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393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엑셀 파일을 다룰 수 있는 엑셀 파일 </a:t>
            </a:r>
            <a:r>
              <a:rPr lang="ko-KR" altLang="en-US" dirty="0" err="1"/>
              <a:t>두루기를</a:t>
            </a:r>
            <a:r>
              <a:rPr lang="ko-KR" altLang="en-US" dirty="0"/>
              <a:t> 학습함</a:t>
            </a:r>
          </a:p>
        </p:txBody>
      </p:sp>
    </p:spTree>
    <p:extLst>
      <p:ext uri="{BB962C8B-B14F-4D97-AF65-F5344CB8AC3E}">
        <p14:creationId xmlns:p14="http://schemas.microsoft.com/office/powerpoint/2010/main" val="20592804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엑셀 파일 열기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엑셀 파일 다루기</a:t>
            </a:r>
          </a:p>
          <a:p>
            <a:r>
              <a:rPr lang="en-US" altLang="ko-KR" dirty="0" err="1"/>
              <a:t>openpyxl</a:t>
            </a:r>
            <a:r>
              <a:rPr lang="en-US" altLang="ko-KR" dirty="0"/>
              <a:t> </a:t>
            </a:r>
            <a:r>
              <a:rPr lang="ko-KR" altLang="en-US" dirty="0"/>
              <a:t>라이브러리를 사용해 엑셀 파일을 다루는 기본적인 방법을 학습합니다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엑셀과 </a:t>
            </a:r>
            <a:r>
              <a:rPr lang="ko-KR" altLang="en-US" dirty="0" err="1"/>
              <a:t>파이썬을</a:t>
            </a:r>
            <a:r>
              <a:rPr lang="ko-KR" altLang="en-US" dirty="0"/>
              <a:t> 연동하면 업무 자동화를 구현할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엑셀을 다루는 상세한 기술은 관련 자료를 찾아 학습하기를 권고합니다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/>
              <a:t>엑셀 파일 열기</a:t>
            </a:r>
            <a:r>
              <a:rPr lang="en-US" altLang="ko-KR" sz="1300" b="1" dirty="0"/>
              <a:t> </a:t>
            </a:r>
            <a:endParaRPr lang="en-US" altLang="ko-KR" sz="1300" dirty="0"/>
          </a:p>
          <a:p>
            <a:r>
              <a:rPr lang="ko-KR" altLang="en-US" dirty="0"/>
              <a:t>엑셀 파일을 다루기 위해 </a:t>
            </a:r>
            <a:r>
              <a:rPr lang="en-US" altLang="ko-KR" dirty="0" err="1"/>
              <a:t>openpyxl</a:t>
            </a:r>
            <a:r>
              <a:rPr lang="en-US" altLang="ko-KR" dirty="0"/>
              <a:t> </a:t>
            </a:r>
            <a:r>
              <a:rPr lang="ko-KR" altLang="en-US" dirty="0"/>
              <a:t>라이브러리를 </a:t>
            </a:r>
            <a:r>
              <a:rPr lang="en-US" altLang="ko-KR" dirty="0"/>
              <a:t>xl </a:t>
            </a:r>
            <a:r>
              <a:rPr lang="ko-KR" altLang="en-US" dirty="0"/>
              <a:t>별칭을 주고 불러옵니다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dirty="0" err="1"/>
              <a:t>load_workbook</a:t>
            </a:r>
            <a:r>
              <a:rPr lang="en-US" altLang="ko-KR" dirty="0"/>
              <a:t>() </a:t>
            </a:r>
            <a:r>
              <a:rPr lang="ko-KR" altLang="en-US" dirty="0"/>
              <a:t>함수로 엑셀 파일을 가져와 워크북 오브젝트를 선언합니다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이후로는 이 과정을 </a:t>
            </a:r>
            <a:r>
              <a:rPr lang="ko-KR" altLang="en-US" b="1" dirty="0"/>
              <a:t>엑셀 파일 열기</a:t>
            </a:r>
            <a:r>
              <a:rPr lang="ko-KR" altLang="en-US" dirty="0"/>
              <a:t>로 부르겠습니다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r>
              <a:rPr lang="en-US" altLang="ko-KR" dirty="0" err="1"/>
              <a:t>sheetnames</a:t>
            </a:r>
            <a:r>
              <a:rPr lang="en-US" altLang="ko-KR" dirty="0"/>
              <a:t> </a:t>
            </a:r>
            <a:r>
              <a:rPr lang="ko-KR" altLang="en-US" dirty="0"/>
              <a:t>속성을 통해 파일에 포함된 모든 시트 이름을 확인할 수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0A23B1-6430-4A73-9B8D-E90F6E850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147677"/>
            <a:ext cx="4772024" cy="704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B8BF47-916C-438D-8032-A957658AA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161738"/>
            <a:ext cx="4772025" cy="771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03EC81-ACEB-4FC4-A1C3-E40DC39CB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5110161"/>
            <a:ext cx="47720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0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0C77A55D-74F3-458E-AE5C-BDE93A952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755720"/>
              </p:ext>
            </p:extLst>
          </p:nvPr>
        </p:nvGraphicFramePr>
        <p:xfrm>
          <a:off x="1608666" y="2166867"/>
          <a:ext cx="9143999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2150">
                  <a:extLst>
                    <a:ext uri="{9D8B030D-6E8A-4147-A177-3AD203B41FA5}">
                      <a16:colId xmlns:a16="http://schemas.microsoft.com/office/drawing/2014/main" val="3943245573"/>
                    </a:ext>
                  </a:extLst>
                </a:gridCol>
                <a:gridCol w="2889850">
                  <a:extLst>
                    <a:ext uri="{9D8B030D-6E8A-4147-A177-3AD203B41FA5}">
                      <a16:colId xmlns:a16="http://schemas.microsoft.com/office/drawing/2014/main" val="49119941"/>
                    </a:ext>
                  </a:extLst>
                </a:gridCol>
                <a:gridCol w="1725280">
                  <a:extLst>
                    <a:ext uri="{9D8B030D-6E8A-4147-A177-3AD203B41FA5}">
                      <a16:colId xmlns:a16="http://schemas.microsoft.com/office/drawing/2014/main" val="3024330923"/>
                    </a:ext>
                  </a:extLst>
                </a:gridCol>
                <a:gridCol w="2846719">
                  <a:extLst>
                    <a:ext uri="{9D8B030D-6E8A-4147-A177-3AD203B41FA5}">
                      <a16:colId xmlns:a16="http://schemas.microsoft.com/office/drawing/2014/main" val="133064016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01.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연산자와 기본 자료형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07.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제어문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724343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02.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문자열 자료형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08.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함수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16719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03.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리스트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09.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정규 표현식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91201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04.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튜플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 읽고 쓰기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30837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05.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집합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엑셀 파일 다루기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89286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06.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딕셔너리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 보내기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314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74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자료형 사이의 변환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자료형 사이의 변환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str()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숫자 → 문자열</a:t>
            </a:r>
            <a:endParaRPr lang="en-US" altLang="ko-KR" sz="1200" dirty="0"/>
          </a:p>
          <a:p>
            <a:r>
              <a:rPr lang="ko-KR" altLang="en-US" dirty="0"/>
              <a:t>숫자를 문자열로 형변환을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r>
              <a:rPr lang="en-US" altLang="ko-KR" sz="1200" b="1" dirty="0"/>
              <a:t>4) bool() </a:t>
            </a:r>
            <a:r>
              <a:rPr lang="ko-KR" altLang="en-US" sz="1200" b="1" dirty="0"/>
              <a:t>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숫자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문자열 → </a:t>
            </a:r>
            <a:r>
              <a:rPr lang="ko-KR" altLang="en-US" sz="1200" b="1" dirty="0" err="1"/>
              <a:t>불리언형</a:t>
            </a:r>
            <a:endParaRPr lang="en-US" altLang="ko-KR" sz="1200" dirty="0"/>
          </a:p>
          <a:p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 err="1"/>
              <a:t>문자열를</a:t>
            </a:r>
            <a:r>
              <a:rPr lang="ko-KR" altLang="en-US" dirty="0"/>
              <a:t> </a:t>
            </a:r>
            <a:r>
              <a:rPr lang="ko-KR" altLang="en-US" dirty="0" err="1"/>
              <a:t>불리언형으로</a:t>
            </a:r>
            <a:r>
              <a:rPr lang="ko-KR" altLang="en-US" dirty="0"/>
              <a:t> 형변환을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8F56FD-FB01-4EAF-9F1D-DF2D7CB2A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863603"/>
            <a:ext cx="8017404" cy="1685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CE716E-5A01-4507-B454-F067B7999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853888"/>
            <a:ext cx="8017404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2137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엑셀 파일 읽기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엑셀 파일 읽기</a:t>
            </a:r>
          </a:p>
          <a:p>
            <a:r>
              <a:rPr lang="ko-KR" altLang="en-US" dirty="0"/>
              <a:t>먼저 엑셀로 </a:t>
            </a:r>
            <a:r>
              <a:rPr lang="en-US" altLang="ko-KR" dirty="0"/>
              <a:t>Fruit.xlsx </a:t>
            </a:r>
            <a:r>
              <a:rPr lang="ko-KR" altLang="en-US" dirty="0"/>
              <a:t>파일을 열어서 내용을 확인합니다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b="1" dirty="0"/>
              <a:t>엑셀 파일 열기 → 시트 선택 → 셀 조회</a:t>
            </a:r>
            <a:r>
              <a:rPr lang="ko-KR" altLang="en-US" dirty="0"/>
              <a:t> 순서로 특정 셀의 값을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엑셀 파일은 앞의 과정에서 열었으므로 작업 대상 시트를 선택합니다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dirty="0"/>
              <a:t>우선 </a:t>
            </a:r>
            <a:r>
              <a:rPr lang="ko-KR" altLang="en-US" b="1" dirty="0"/>
              <a:t>셀 이름</a:t>
            </a:r>
            <a:r>
              <a:rPr lang="ko-KR" altLang="en-US" dirty="0"/>
              <a:t>으로 </a:t>
            </a:r>
            <a:r>
              <a:rPr lang="en-US" altLang="ko-KR" dirty="0"/>
              <a:t>A1 </a:t>
            </a:r>
            <a:r>
              <a:rPr lang="ko-KR" altLang="en-US" dirty="0"/>
              <a:t>셀 값을 확인합니다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7F5980-3389-4356-82E2-CEB41731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72660"/>
            <a:ext cx="8017404" cy="18922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FBFA65-0619-42BB-9B13-EF243BABE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228234"/>
            <a:ext cx="8017404" cy="9627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9DE652-C586-445F-9C40-3DA6D5D43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474632"/>
            <a:ext cx="8017404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777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엑셀 파일 읽기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ko-KR" altLang="en-US" dirty="0"/>
              <a:t>셀 이름 대신 </a:t>
            </a:r>
            <a:r>
              <a:rPr lang="ko-KR" altLang="en-US" b="1" dirty="0"/>
              <a:t>행과 열 번호</a:t>
            </a:r>
            <a:r>
              <a:rPr lang="ko-KR" altLang="en-US" dirty="0"/>
              <a:t>로 값을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번호로 조회하는 것은 반복문으로 셀 값을 읽어오거나 추가할 때 사용하면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행과 열 번호는 </a:t>
            </a:r>
            <a:r>
              <a:rPr lang="en-US" altLang="ko-KR" dirty="0"/>
              <a:t>1</a:t>
            </a:r>
            <a:r>
              <a:rPr lang="ko-KR" altLang="en-US" dirty="0"/>
              <a:t>부터 시작합니다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dirty="0"/>
              <a:t>속성 값으로 데이터가 있는 영역</a:t>
            </a:r>
            <a:r>
              <a:rPr lang="en-US" altLang="ko-KR" dirty="0"/>
              <a:t>, </a:t>
            </a:r>
            <a:r>
              <a:rPr lang="ko-KR" altLang="en-US" dirty="0"/>
              <a:t>즉 데이터 셀의 시작과 끝을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끝 행과 끝 열 번호는 이후 행과 열을 추가할 때 유익한 정보가 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1F115C-C5A5-4D8F-9325-4E6751FBD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1962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0E5B64-3AB6-42EA-9B9D-7E5E4915B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500102"/>
            <a:ext cx="8017404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7141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엑셀 파일 읽기 연습문제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630997-61B8-46FF-A624-46CC230CE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350828" cy="39918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A27330-E4EC-44A7-8A60-4F3221DC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329" y="3214792"/>
            <a:ext cx="8025871" cy="27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460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엑셀 파일 쓰기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엑셀 파일에 쓰기</a:t>
            </a:r>
            <a:endParaRPr lang="en-US" altLang="ko-KR" sz="1300" b="1" dirty="0"/>
          </a:p>
          <a:p>
            <a:pPr marL="0" indent="0">
              <a:buNone/>
            </a:pPr>
            <a:r>
              <a:rPr lang="ko-KR" altLang="en-US" sz="1300" b="1" dirty="0"/>
              <a:t>셀 값 수정하기</a:t>
            </a:r>
            <a:endParaRPr lang="en-US" altLang="ko-KR" sz="1300" b="1" dirty="0"/>
          </a:p>
          <a:p>
            <a:r>
              <a:rPr lang="ko-KR" altLang="en-US" dirty="0"/>
              <a:t>셀에 새로운 값을 할당하는 방법으로 셀 값을 변경합니다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하지만 셀 값 변경이 파일에 실제 반영 된 것은 아닙니다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아래와 같이 엑셀 파일 이름을 지정해 워크북 오브젝트를 저장해야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필요한 경우 다른 이름의 파일로 저장할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기존 원본 파일은 그대로 유지됩니다</a:t>
            </a:r>
            <a:r>
              <a:rPr lang="en-US" altLang="ko-KR" dirty="0"/>
              <a:t>(</a:t>
            </a:r>
            <a:r>
              <a:rPr lang="ko-KR" altLang="en-US" dirty="0"/>
              <a:t>파일 이름 변경이 아님</a:t>
            </a:r>
            <a:r>
              <a:rPr lang="en-US" altLang="ko-KR" dirty="0"/>
              <a:t>).</a:t>
            </a:r>
          </a:p>
          <a:p>
            <a:endParaRPr lang="ko-KR" altLang="en-US" b="1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37035A-4020-4D44-9928-2FD1310F1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9"/>
            <a:ext cx="8017404" cy="18459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AE6FA4-0E6B-44F0-89D3-EE9B03A7C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891670"/>
            <a:ext cx="2944109" cy="8151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FB94D0-C549-4694-94CA-E9BEEA760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97" y="2581011"/>
            <a:ext cx="4634332" cy="272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076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엑셀 파일 쓰기 연습문제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1FFBA4-D115-4BCE-B5E4-2BA822172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51218"/>
            <a:ext cx="7886700" cy="3590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AA4718-522C-4C3B-B0BA-0C2245AE0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41" y="2661982"/>
            <a:ext cx="6308725" cy="384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3156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엑셀 파일 쓰기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행</a:t>
            </a:r>
            <a:r>
              <a:rPr lang="en-US" altLang="ko-KR" sz="1300" b="1" dirty="0"/>
              <a:t>/</a:t>
            </a:r>
            <a:r>
              <a:rPr lang="ko-KR" altLang="en-US" sz="1300" b="1" dirty="0"/>
              <a:t>열 추가와 삭제</a:t>
            </a:r>
            <a:endParaRPr lang="en-US" altLang="ko-KR" sz="1300" b="1" dirty="0"/>
          </a:p>
          <a:p>
            <a:r>
              <a:rPr lang="ko-KR" altLang="en-US" dirty="0"/>
              <a:t>다음 두 메서드를 사용해 행과 열을 삽입합니다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sheet.insert_rows</a:t>
            </a:r>
            <a:r>
              <a:rPr lang="en-US" altLang="ko-KR" dirty="0"/>
              <a:t>(</a:t>
            </a:r>
            <a:r>
              <a:rPr lang="ko-KR" altLang="en-US" dirty="0" err="1"/>
              <a:t>행번호</a:t>
            </a:r>
            <a:r>
              <a:rPr lang="en-US" altLang="ko-KR" dirty="0"/>
              <a:t>): </a:t>
            </a:r>
            <a:r>
              <a:rPr lang="ko-KR" altLang="en-US" dirty="0"/>
              <a:t>행 삽입</a:t>
            </a:r>
          </a:p>
          <a:p>
            <a:pPr lvl="1"/>
            <a:r>
              <a:rPr lang="en-US" altLang="ko-KR" dirty="0" err="1"/>
              <a:t>sheet.insert_cols</a:t>
            </a:r>
            <a:r>
              <a:rPr lang="en-US" altLang="ko-KR" dirty="0"/>
              <a:t>(</a:t>
            </a:r>
            <a:r>
              <a:rPr lang="ko-KR" altLang="en-US" dirty="0" err="1"/>
              <a:t>열번호</a:t>
            </a:r>
            <a:r>
              <a:rPr lang="en-US" altLang="ko-KR" dirty="0"/>
              <a:t>): </a:t>
            </a:r>
            <a:r>
              <a:rPr lang="ko-KR" altLang="en-US" dirty="0"/>
              <a:t>열 삽입</a:t>
            </a:r>
          </a:p>
          <a:p>
            <a:r>
              <a:rPr lang="ko-KR" altLang="en-US" dirty="0"/>
              <a:t>다음 두 메서드를 사용해 행과 열을 삭제합니다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sheet.delete_rows</a:t>
            </a:r>
            <a:r>
              <a:rPr lang="en-US" altLang="ko-KR" dirty="0"/>
              <a:t>(</a:t>
            </a:r>
            <a:r>
              <a:rPr lang="ko-KR" altLang="en-US" dirty="0" err="1"/>
              <a:t>행번호</a:t>
            </a:r>
            <a:r>
              <a:rPr lang="en-US" altLang="ko-KR" dirty="0"/>
              <a:t>): </a:t>
            </a:r>
            <a:r>
              <a:rPr lang="ko-KR" altLang="en-US" dirty="0"/>
              <a:t>행 삭제</a:t>
            </a:r>
          </a:p>
          <a:p>
            <a:pPr lvl="1"/>
            <a:r>
              <a:rPr lang="en-US" altLang="ko-KR" dirty="0" err="1"/>
              <a:t>sheet.delete_cols</a:t>
            </a:r>
            <a:r>
              <a:rPr lang="en-US" altLang="ko-KR" dirty="0"/>
              <a:t>(</a:t>
            </a:r>
            <a:r>
              <a:rPr lang="ko-KR" altLang="en-US" dirty="0" err="1"/>
              <a:t>열번호</a:t>
            </a:r>
            <a:r>
              <a:rPr lang="en-US" altLang="ko-KR" dirty="0"/>
              <a:t>): </a:t>
            </a:r>
            <a:r>
              <a:rPr lang="ko-KR" altLang="en-US" dirty="0"/>
              <a:t>열 삭제</a:t>
            </a:r>
          </a:p>
          <a:p>
            <a:r>
              <a:rPr lang="ko-KR" altLang="en-US" dirty="0"/>
              <a:t>우선 엑셀로 </a:t>
            </a:r>
            <a:r>
              <a:rPr lang="en-US" altLang="ko-KR" dirty="0"/>
              <a:t>Animal.xlsx </a:t>
            </a:r>
            <a:r>
              <a:rPr lang="ko-KR" altLang="en-US" dirty="0"/>
              <a:t>파일을 열어 </a:t>
            </a:r>
            <a:r>
              <a:rPr lang="en-US" altLang="ko-KR" dirty="0"/>
              <a:t>Sheet1 </a:t>
            </a:r>
            <a:r>
              <a:rPr lang="ko-KR" altLang="en-US" dirty="0"/>
              <a:t>시트를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Animal.xlsx </a:t>
            </a:r>
            <a:r>
              <a:rPr lang="ko-KR" altLang="en-US" dirty="0"/>
              <a:t>파일을 열어 </a:t>
            </a:r>
            <a:r>
              <a:rPr lang="en-US" altLang="ko-KR" dirty="0"/>
              <a:t>Sheet1 </a:t>
            </a:r>
            <a:r>
              <a:rPr lang="ko-KR" altLang="en-US" dirty="0"/>
              <a:t>시트의 셀 값 일부를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endParaRPr lang="ko-KR" altLang="en-US" b="1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2A9FFC-801D-4EE5-BF84-AD740D4ED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7956376" cy="25233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DB08C7-374C-4630-9744-45009F72B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72797"/>
            <a:ext cx="7956376" cy="252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299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엑셀 파일 쓰기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r>
              <a:rPr lang="ko-KR" altLang="en-US" dirty="0"/>
              <a:t>두 번째 행에 빈 행을 추가합니다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엑셀 파일을 저장하지 않으면 실제 반영되지는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위에서 추가한 두 번째 행을 삭제합니다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엑셀 파일을 저장하지 않으면 실제 반영되지는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endParaRPr lang="ko-KR" altLang="en-US" b="1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F437A5-7575-421E-8A17-206EAED46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2777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FB8BC3-1982-4843-B16A-E0F22CA61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25943"/>
            <a:ext cx="8017404" cy="227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2181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endParaRPr lang="ko-KR" altLang="en-US" b="1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512068-C72B-47B6-8883-FA7CE8102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083829" cy="4937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FFCC29-E94E-40DE-9AB1-18B48D01F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432" y="1230389"/>
            <a:ext cx="7668024" cy="512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7187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endParaRPr lang="ko-KR" altLang="en-US" b="1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616DDB-EFD7-4ADB-8E1D-E51832774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51219"/>
            <a:ext cx="7088362" cy="25708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414C9C-C420-4FBC-8717-B60471903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5147"/>
            <a:ext cx="553220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4996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endParaRPr lang="ko-KR" altLang="en-US" b="1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71DAD-75C5-4659-B594-DDF564DA3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927299" cy="30774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6C20AA-CBCA-48FD-AF80-5A5A1BCE9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70" y="2332932"/>
            <a:ext cx="5537729" cy="390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8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자료형 사이의 변환 연습문제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C9C84-370D-4900-B0FD-FB7F779F7178}"/>
              </a:ext>
            </a:extLst>
          </p:cNvPr>
          <p:cNvSpPr txBox="1"/>
          <p:nvPr/>
        </p:nvSpPr>
        <p:spPr>
          <a:xfrm>
            <a:off x="9321800" y="5442131"/>
            <a:ext cx="248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</a:t>
            </a:r>
            <a:r>
              <a:rPr lang="ko-KR" altLang="en-US" sz="900" dirty="0">
                <a:solidFill>
                  <a:srgbClr val="FF0000"/>
                </a:solidFill>
              </a:rPr>
              <a:t>문자열과 숫자는 연결 할 수 없어 숫자를 문자열로 형변환한 후 연결 할 수 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175E4-2CA6-4BAE-BADE-69A7E0F4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" y="1113572"/>
            <a:ext cx="7296150" cy="3648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BDBB1A-2E69-4128-90C1-4A3EE7A87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141" y="1948539"/>
            <a:ext cx="7917392" cy="34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6226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endParaRPr lang="ko-KR" altLang="en-US" b="1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07BF14-812C-44B9-8E2E-6482592AD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7528629" cy="33060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71D083-F29C-497F-BE5C-8808B76C0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586" y="2049581"/>
            <a:ext cx="6877050" cy="403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19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엑셀 파일 다루기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엑셀 파일 다루기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endParaRPr lang="ko-KR" altLang="en-US" b="1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620DD6-7692-4805-A1D4-CCF3A7873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09360"/>
            <a:ext cx="6983993" cy="33187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5F20E3-0539-45B7-BD43-918ACCBCC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709" y="2786888"/>
            <a:ext cx="5361424" cy="34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409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12.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이메일 보내기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자동으로 이메일을 보낼 수 있는 이메일 보내기에 대해 학습함</a:t>
            </a:r>
          </a:p>
        </p:txBody>
      </p:sp>
    </p:spTree>
    <p:extLst>
      <p:ext uri="{BB962C8B-B14F-4D97-AF65-F5344CB8AC3E}">
        <p14:creationId xmlns:p14="http://schemas.microsoft.com/office/powerpoint/2010/main" val="233252301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이메일 보내기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이메일 보내기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이메일 보내기</a:t>
            </a:r>
          </a:p>
          <a:p>
            <a:r>
              <a:rPr lang="ko-KR" altLang="en-US" dirty="0"/>
              <a:t>다음 네 단계로 </a:t>
            </a:r>
            <a:r>
              <a:rPr lang="en-US" altLang="ko-KR" dirty="0"/>
              <a:t>Google</a:t>
            </a:r>
            <a:r>
              <a:rPr lang="ko-KR" altLang="en-US" dirty="0"/>
              <a:t>의 </a:t>
            </a:r>
            <a:r>
              <a:rPr lang="en-US" altLang="ko-KR" dirty="0"/>
              <a:t>smtp</a:t>
            </a:r>
            <a:r>
              <a:rPr lang="ko-KR" altLang="en-US" dirty="0"/>
              <a:t>를 사용해 메일을 보냅니다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en-US" altLang="ko-KR" dirty="0" err="1"/>
              <a:t>GMail</a:t>
            </a:r>
            <a:r>
              <a:rPr lang="en-US" altLang="ko-KR" dirty="0"/>
              <a:t> </a:t>
            </a:r>
            <a:r>
              <a:rPr lang="ko-KR" altLang="en-US" dirty="0"/>
              <a:t>설정을 통해 메일 발송을 위한 앱 비밀번호를 설정한 후 가능합니다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300" b="1" dirty="0"/>
              <a:t>1 </a:t>
            </a:r>
            <a:r>
              <a:rPr lang="ko-KR" altLang="en-US" sz="1300" b="1" dirty="0"/>
              <a:t>단계</a:t>
            </a:r>
            <a:r>
              <a:rPr lang="en-US" altLang="ko-KR" sz="1300" b="1" dirty="0"/>
              <a:t>: </a:t>
            </a:r>
            <a:r>
              <a:rPr lang="ko-KR" altLang="en-US" sz="1300" b="1" dirty="0"/>
              <a:t>필요한 라이브러리 불러오기</a:t>
            </a:r>
          </a:p>
          <a:p>
            <a:r>
              <a:rPr lang="ko-KR" altLang="en-US" dirty="0"/>
              <a:t>이메일 보낼 때 필요한 라이브러리를 불러옵니다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300" b="1" dirty="0"/>
              <a:t>2 </a:t>
            </a:r>
            <a:r>
              <a:rPr lang="ko-KR" altLang="en-US" sz="1300" b="1" dirty="0"/>
              <a:t>단계</a:t>
            </a:r>
            <a:r>
              <a:rPr lang="en-US" altLang="ko-KR" sz="1300" b="1" dirty="0"/>
              <a:t>: </a:t>
            </a:r>
            <a:r>
              <a:rPr lang="ko-KR" altLang="en-US" sz="1300" b="1" dirty="0"/>
              <a:t>이메일 보내기 준비</a:t>
            </a:r>
          </a:p>
          <a:p>
            <a:r>
              <a:rPr lang="en-US" altLang="ko-KR" dirty="0" err="1"/>
              <a:t>GMail</a:t>
            </a:r>
            <a:r>
              <a:rPr lang="en-US" altLang="ko-KR" dirty="0"/>
              <a:t> </a:t>
            </a:r>
            <a:r>
              <a:rPr lang="ko-KR" altLang="en-US" dirty="0"/>
              <a:t>주소와 앱 비밀번호를 입력해 로그인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300" b="1" dirty="0"/>
              <a:t>3</a:t>
            </a:r>
            <a:r>
              <a:rPr lang="ko-KR" altLang="en-US" sz="1300" b="1" dirty="0"/>
              <a:t>단계</a:t>
            </a:r>
            <a:r>
              <a:rPr lang="en-US" altLang="ko-KR" sz="1300" b="1" dirty="0"/>
              <a:t>: </a:t>
            </a:r>
            <a:r>
              <a:rPr lang="ko-KR" altLang="en-US" sz="1300" b="1" dirty="0"/>
              <a:t>이메일 내용 구성</a:t>
            </a:r>
          </a:p>
          <a:p>
            <a:r>
              <a:rPr lang="ko-KR" altLang="en-US" dirty="0"/>
              <a:t>이메일 내용과 제목을 작성합니다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300" b="1" dirty="0"/>
              <a:t>4 </a:t>
            </a:r>
            <a:r>
              <a:rPr lang="ko-KR" altLang="en-US" sz="1300" b="1" dirty="0"/>
              <a:t>단계</a:t>
            </a:r>
            <a:r>
              <a:rPr lang="en-US" altLang="ko-KR" sz="1300" b="1" dirty="0"/>
              <a:t>: </a:t>
            </a:r>
            <a:r>
              <a:rPr lang="ko-KR" altLang="en-US" sz="1300" b="1" dirty="0"/>
              <a:t>이메일 보내기</a:t>
            </a:r>
          </a:p>
          <a:p>
            <a:r>
              <a:rPr lang="ko-KR" altLang="en-US" dirty="0"/>
              <a:t>발신자 주소와 </a:t>
            </a:r>
            <a:r>
              <a:rPr lang="ko-KR" altLang="en-US" dirty="0" err="1"/>
              <a:t>수진자</a:t>
            </a:r>
            <a:r>
              <a:rPr lang="ko-KR" altLang="en-US" dirty="0"/>
              <a:t> 주소를 입력하고 메일을 보냅니다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84EBEB-A8C5-4939-91C4-7F15A5EEF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633994"/>
            <a:ext cx="8017404" cy="1009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D47F85-8FB3-4FEF-A85B-47EC1763D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740277"/>
            <a:ext cx="8017404" cy="12016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EA6066-DEDB-42B9-B8F5-20299DB4D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038556"/>
            <a:ext cx="8017404" cy="13123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6931986-C311-4E73-B122-FC3A4836A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5580583"/>
            <a:ext cx="8017404" cy="10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4965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이메일 보내기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이메일 보내기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F8DC5-7266-46C6-98DD-075E1F326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51219"/>
            <a:ext cx="5639487" cy="29615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88AFFF-27D0-42A1-9E29-9E928CEEE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15" y="3879033"/>
            <a:ext cx="7726892" cy="27744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3920E3-8A4E-4E62-A8D2-D51B06751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17" y="2466974"/>
            <a:ext cx="46482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7870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이메일 보내기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이메일 보내기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E5B8AF-6B56-4779-9481-B5FADE39D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51218"/>
            <a:ext cx="5767562" cy="29955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5AC236-7DCB-46E2-A046-83B858FBD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87" y="1215172"/>
            <a:ext cx="6935608" cy="51432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636F1B-C538-46AF-9AD3-00AF1945D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1" y="4234443"/>
            <a:ext cx="4392613" cy="249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9854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12.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이메일 보내기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5" y="771940"/>
            <a:ext cx="9615204" cy="341632"/>
          </a:xfrm>
        </p:spPr>
        <p:txBody>
          <a:bodyPr/>
          <a:lstStyle/>
          <a:p>
            <a:r>
              <a:rPr lang="ko-KR" altLang="en-US" dirty="0"/>
              <a:t>이메일 보내기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B57EDF-F57F-46B4-9214-6967ADC5D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309519" cy="28911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296178-A5ED-4A09-B91E-A348A74A3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80" y="1159684"/>
            <a:ext cx="6917053" cy="51987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19FAC7-140A-4208-8592-48BDF51C8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4114800"/>
            <a:ext cx="4314077" cy="238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820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169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날짜 시간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날짜 시간 자료형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은 날짜와 시간 관련 자료형을 제공하지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필요하다면 </a:t>
            </a:r>
            <a:r>
              <a:rPr lang="en-US" altLang="ko-KR" b="1" dirty="0"/>
              <a:t>datetime</a:t>
            </a:r>
            <a:r>
              <a:rPr lang="ko-KR" altLang="en-US" dirty="0"/>
              <a:t> 라이브러리를 불러와 사용해야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AAD4B4-245C-4BDB-8C27-F43B909A4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1113571"/>
            <a:ext cx="8017404" cy="38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19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EBE6BD-C85D-4AB2-9368-F0C840EC4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10297228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03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6C0690-6FFC-4BFF-B4AE-E08CC5FC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4" y="1113572"/>
            <a:ext cx="6438634" cy="5592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553B64-633B-4C91-94BD-79957D16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33" y="1091141"/>
            <a:ext cx="6808962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4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0C6D46-C914-4808-B77E-DA808F24B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6165495" cy="55439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CC19D6-16E9-4523-A5F9-D7FD790A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186" y="1388291"/>
            <a:ext cx="6320657" cy="452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58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기본 자료형 및 문자열 다루기에 대해 학습</a:t>
            </a:r>
          </a:p>
        </p:txBody>
      </p:sp>
    </p:spTree>
    <p:extLst>
      <p:ext uri="{BB962C8B-B14F-4D97-AF65-F5344CB8AC3E}">
        <p14:creationId xmlns:p14="http://schemas.microsoft.com/office/powerpoint/2010/main" val="3956648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자료형</a:t>
            </a:r>
          </a:p>
          <a:p>
            <a:r>
              <a:rPr lang="ko-KR" altLang="en-US" dirty="0"/>
              <a:t>기본 </a:t>
            </a:r>
            <a:r>
              <a:rPr lang="ko-KR" altLang="en-US" dirty="0" err="1"/>
              <a:t>자료형이지만</a:t>
            </a:r>
            <a:r>
              <a:rPr lang="ko-KR" altLang="en-US" dirty="0"/>
              <a:t> 이해해야 할 부분이 많아 별도로 분리해서 학습합니다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문자열 표현</a:t>
            </a:r>
            <a:endParaRPr lang="ko-KR" altLang="en-US" sz="1200" dirty="0"/>
          </a:p>
          <a:p>
            <a:r>
              <a:rPr lang="ko-KR" altLang="en-US" b="1" dirty="0"/>
              <a:t>작은 따옴표</a:t>
            </a:r>
            <a:r>
              <a:rPr lang="en-US" altLang="ko-KR" dirty="0"/>
              <a:t>, </a:t>
            </a:r>
            <a:r>
              <a:rPr lang="ko-KR" altLang="en-US" dirty="0"/>
              <a:t>또는 </a:t>
            </a:r>
            <a:r>
              <a:rPr lang="ko-KR" altLang="en-US" b="1" dirty="0"/>
              <a:t>큰 따옴표</a:t>
            </a:r>
            <a:r>
              <a:rPr lang="ko-KR" altLang="en-US" dirty="0"/>
              <a:t>를 사용해 문자열을 표현합니다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len</a:t>
            </a:r>
            <a:r>
              <a:rPr lang="en-US" altLang="ko-KR" b="1" dirty="0"/>
              <a:t>()</a:t>
            </a:r>
            <a:r>
              <a:rPr lang="ko-KR" altLang="en-US" dirty="0"/>
              <a:t> 함수로 문자열 길이</a:t>
            </a:r>
            <a:r>
              <a:rPr lang="en-US" altLang="ko-KR" dirty="0"/>
              <a:t>(=</a:t>
            </a:r>
            <a:r>
              <a:rPr lang="ko-KR" altLang="en-US" dirty="0"/>
              <a:t>포함된 문자 개수</a:t>
            </a:r>
            <a:r>
              <a:rPr lang="en-US" altLang="ko-KR" dirty="0"/>
              <a:t>)</a:t>
            </a:r>
            <a:r>
              <a:rPr lang="ko-KR" altLang="en-US" dirty="0"/>
              <a:t>를 확인할 수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문자열 나열</a:t>
            </a:r>
            <a:endParaRPr lang="ko-KR" altLang="en-US" sz="1200" dirty="0"/>
          </a:p>
          <a:p>
            <a:r>
              <a:rPr lang="ko-KR" altLang="en-US" dirty="0"/>
              <a:t>문자열을 콤마 없이 나란히 나열하면 합쳐진 결과를 얻습니다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1C7D5-7597-4E3F-8D5B-0A9187936E94}"/>
              </a:ext>
            </a:extLst>
          </p:cNvPr>
          <p:cNvSpPr txBox="1"/>
          <p:nvPr/>
        </p:nvSpPr>
        <p:spPr>
          <a:xfrm>
            <a:off x="1433146" y="6233185"/>
            <a:ext cx="240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</a:t>
            </a:r>
            <a:r>
              <a:rPr lang="ko-KR" altLang="en-US" sz="900" dirty="0">
                <a:solidFill>
                  <a:srgbClr val="FF0000"/>
                </a:solidFill>
              </a:rPr>
              <a:t>변수 한 개에 문자열을 콤마로 구분하여 대입을 한다면 </a:t>
            </a:r>
            <a:r>
              <a:rPr lang="ko-KR" altLang="en-US" sz="900" dirty="0" err="1">
                <a:solidFill>
                  <a:srgbClr val="FF0000"/>
                </a:solidFill>
              </a:rPr>
              <a:t>튜플로</a:t>
            </a:r>
            <a:r>
              <a:rPr lang="ko-KR" altLang="en-US" sz="900" dirty="0">
                <a:solidFill>
                  <a:srgbClr val="FF0000"/>
                </a:solidFill>
              </a:rPr>
              <a:t> 출력된다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C2CAAB-1D39-468A-83FF-2BB60B1C3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158" y="1113572"/>
            <a:ext cx="7958137" cy="2867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287AEC-6CE0-4A26-8F7A-EB872368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158" y="4145513"/>
            <a:ext cx="7958137" cy="1038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ABEA63-2F65-4500-A0D5-FF17E529A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158" y="5248275"/>
            <a:ext cx="7958137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5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자료형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여러 줄 문자열 표현</a:t>
            </a:r>
            <a:endParaRPr lang="ko-KR" altLang="en-US" sz="1200" dirty="0"/>
          </a:p>
          <a:p>
            <a:r>
              <a:rPr lang="ko-KR" altLang="en-US" dirty="0"/>
              <a:t>문자열 앞뒤에 따옴표 세 개를 나열하거나</a:t>
            </a:r>
            <a:r>
              <a:rPr lang="en-US" altLang="ko-KR" dirty="0"/>
              <a:t>, \n</a:t>
            </a:r>
            <a:r>
              <a:rPr lang="ko-KR" altLang="en-US" dirty="0"/>
              <a:t>을 사용해 여러 줄 표현이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print() </a:t>
            </a:r>
            <a:r>
              <a:rPr lang="ko-KR" altLang="en-US" dirty="0"/>
              <a:t>함수를 사용해야 의도한 내용이 제대로 표시됩니다</a:t>
            </a:r>
            <a:r>
              <a:rPr lang="en-US" altLang="ko-KR" dirty="0"/>
              <a:t>.</a:t>
            </a:r>
            <a:endParaRPr lang="en-US" altLang="ko-KR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문자열에 따옴표 넣기</a:t>
            </a:r>
            <a:endParaRPr lang="ko-KR" altLang="en-US" sz="1200" dirty="0"/>
          </a:p>
          <a:p>
            <a:r>
              <a:rPr lang="ko-KR" altLang="en-US" dirty="0"/>
              <a:t>큰 따옴표 안에 작은 따옴표</a:t>
            </a:r>
            <a:r>
              <a:rPr lang="en-US" altLang="ko-KR" dirty="0"/>
              <a:t>, </a:t>
            </a:r>
            <a:r>
              <a:rPr lang="ko-KR" altLang="en-US" dirty="0"/>
              <a:t>또는 작은 따옴표 안에 큰 따옴표를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\' </a:t>
            </a:r>
            <a:r>
              <a:rPr lang="ko-KR" altLang="en-US" dirty="0"/>
              <a:t>또는 </a:t>
            </a:r>
            <a:r>
              <a:rPr lang="en-US" altLang="ko-KR" dirty="0"/>
              <a:t>\"</a:t>
            </a:r>
            <a:r>
              <a:rPr lang="ko-KR" altLang="en-US" dirty="0"/>
              <a:t>를 사용해도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print() </a:t>
            </a:r>
            <a:r>
              <a:rPr lang="ko-KR" altLang="en-US" dirty="0"/>
              <a:t>함수를 사용해야 의도한 내용이 제대로 표시됩니다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문자열에 </a:t>
            </a:r>
            <a:r>
              <a:rPr lang="en-US" altLang="ko-KR" sz="1200" b="1" dirty="0"/>
              <a:t>\ </a:t>
            </a:r>
            <a:r>
              <a:rPr lang="ko-KR" altLang="en-US" sz="1200" b="1" dirty="0"/>
              <a:t>넣기</a:t>
            </a:r>
            <a:endParaRPr lang="ko-KR" altLang="en-US" sz="1200" dirty="0"/>
          </a:p>
          <a:p>
            <a:r>
              <a:rPr lang="ko-KR" altLang="en-US" dirty="0"/>
              <a:t>만일 문자열에 </a:t>
            </a:r>
            <a:r>
              <a:rPr lang="en-US" altLang="ko-KR" dirty="0"/>
              <a:t>\</a:t>
            </a:r>
            <a:r>
              <a:rPr lang="ko-KR" altLang="en-US" dirty="0"/>
              <a:t>를 넣고자 한다면 다음 구문과 같이 합니다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7DC7CF-A5C0-41D7-8CA3-124E087C9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942756"/>
            <a:ext cx="8039100" cy="1847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3618A4-EDB3-4BCD-B30F-29D2BC5F3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197807"/>
            <a:ext cx="8039100" cy="1562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7BBCDE-E65F-45DA-AE59-72385FB81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195" y="5115144"/>
            <a:ext cx="8039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49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- </a:t>
            </a:r>
            <a:r>
              <a:rPr lang="ko-KR" altLang="en-US" dirty="0"/>
              <a:t>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연산</a:t>
            </a:r>
          </a:p>
          <a:p>
            <a:r>
              <a:rPr lang="ko-KR" altLang="en-US" dirty="0"/>
              <a:t>문자열 연산은 숫자 연산과 당연히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연산에 대해 </a:t>
            </a:r>
            <a:r>
              <a:rPr lang="ko-KR" altLang="en-US" dirty="0" err="1"/>
              <a:t>알아두면</a:t>
            </a:r>
            <a:r>
              <a:rPr lang="ko-KR" altLang="en-US" dirty="0"/>
              <a:t> 이후에 편리하게 사용할 수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>
              <a:buAutoNum type="arabicParenR"/>
            </a:pPr>
            <a:r>
              <a:rPr lang="ko-KR" altLang="en-US" sz="1200" b="1" dirty="0"/>
              <a:t>문자열 </a:t>
            </a:r>
            <a:r>
              <a:rPr lang="en-US" altLang="ko-KR" sz="1200" b="1" dirty="0"/>
              <a:t>+ </a:t>
            </a:r>
            <a:r>
              <a:rPr lang="ko-KR" altLang="en-US" sz="1200" b="1" dirty="0"/>
              <a:t>문자열 </a:t>
            </a:r>
            <a:r>
              <a:rPr lang="en-US" altLang="ko-KR" sz="1200" b="1" dirty="0"/>
              <a:t>= </a:t>
            </a:r>
            <a:r>
              <a:rPr lang="ko-KR" altLang="en-US" sz="1200" b="1" dirty="0"/>
              <a:t>문자열 결합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문자열 * 정수 </a:t>
            </a:r>
            <a:r>
              <a:rPr lang="en-US" altLang="ko-KR" sz="1200" b="1" dirty="0"/>
              <a:t>= </a:t>
            </a:r>
            <a:r>
              <a:rPr lang="ko-KR" altLang="en-US" sz="1200" b="1" dirty="0"/>
              <a:t>문자열 반복</a:t>
            </a:r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40390D-E7F3-415B-B755-9DE5F31B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928678"/>
            <a:ext cx="8017404" cy="14763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81AA0D-625A-49BD-9661-824F3063C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545738"/>
            <a:ext cx="8017404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70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00.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데이터 다루기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4B8BBE9-AAA7-4C31-AA07-C7622097E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324252"/>
              </p:ext>
            </p:extLst>
          </p:nvPr>
        </p:nvGraphicFramePr>
        <p:xfrm>
          <a:off x="6173541" y="1256044"/>
          <a:ext cx="5486498" cy="29200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056">
                  <a:extLst>
                    <a:ext uri="{9D8B030D-6E8A-4147-A177-3AD203B41FA5}">
                      <a16:colId xmlns:a16="http://schemas.microsoft.com/office/drawing/2014/main" val="2311907265"/>
                    </a:ext>
                  </a:extLst>
                </a:gridCol>
                <a:gridCol w="4215442">
                  <a:extLst>
                    <a:ext uri="{9D8B030D-6E8A-4147-A177-3AD203B41FA5}">
                      <a16:colId xmlns:a16="http://schemas.microsoft.com/office/drawing/2014/main" val="957812369"/>
                    </a:ext>
                  </a:extLst>
                </a:gridCol>
              </a:tblGrid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2024. 02.21 ~ 2024. 02.28 (1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주일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39876"/>
                  </a:ext>
                </a:extLst>
              </a:tr>
              <a:tr h="860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DX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컨설턴트 및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AI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를 다루기 위해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Python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기초 학습 및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7350"/>
                  </a:ext>
                </a:extLst>
              </a:tr>
              <a:tr h="1011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Python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프로그래밍을 위해 연산자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및 여러 자료형을 학습 및 실습을 진행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30899"/>
                  </a:ext>
                </a:extLst>
              </a:tr>
              <a:tr h="620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사용언어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개발 환경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Anconda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Jupyter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NoteBook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1617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F43EBD9-E68A-4D38-83B5-B5FB72159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999"/>
            <a:ext cx="6019968" cy="554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78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format </a:t>
            </a:r>
            <a:r>
              <a:rPr lang="ko-KR" altLang="en-US" sz="1400" b="1" dirty="0"/>
              <a:t>메서드 사용</a:t>
            </a:r>
          </a:p>
          <a:p>
            <a:r>
              <a:rPr lang="ko-KR" altLang="en-US" dirty="0"/>
              <a:t>문자열 일부분만 바꾸면서 해당 문자열을 재사용할 경우가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문자열에서 이름만 변경하며 사용하는 경우입니다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 </a:t>
            </a:r>
            <a:r>
              <a:rPr lang="ko-KR" altLang="en-US" b="1" dirty="0"/>
              <a:t>문자열 </a:t>
            </a:r>
            <a:r>
              <a:rPr lang="ko-KR" altLang="en-US" b="1" dirty="0" err="1"/>
              <a:t>포맷팅</a:t>
            </a:r>
            <a:r>
              <a:rPr lang="ko-KR" altLang="en-US" dirty="0" err="1"/>
              <a:t>이라고</a:t>
            </a:r>
            <a:r>
              <a:rPr lang="ko-KR" altLang="en-US" dirty="0"/>
              <a:t> 하며</a:t>
            </a:r>
            <a:r>
              <a:rPr lang="en-US" altLang="ko-KR" dirty="0"/>
              <a:t>, </a:t>
            </a:r>
            <a:r>
              <a:rPr lang="ko-KR" altLang="en-US" b="1" dirty="0"/>
              <a:t>문자열</a:t>
            </a:r>
            <a:r>
              <a:rPr lang="en-US" altLang="ko-KR" b="1" dirty="0"/>
              <a:t>.format()</a:t>
            </a:r>
            <a:r>
              <a:rPr lang="ko-KR" altLang="en-US" dirty="0"/>
              <a:t> 형태로 사용합니다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사용법</a:t>
            </a:r>
            <a:endParaRPr lang="ko-KR" altLang="en-US" sz="1200" dirty="0"/>
          </a:p>
          <a:p>
            <a:r>
              <a:rPr lang="ko-KR" altLang="en-US" dirty="0"/>
              <a:t>단순 문자열에서 </a:t>
            </a:r>
            <a:r>
              <a:rPr lang="en-US" altLang="ko-KR" dirty="0"/>
              <a:t>{ }</a:t>
            </a:r>
            <a:r>
              <a:rPr lang="ko-KR" altLang="en-US" dirty="0"/>
              <a:t>는 아무 의미가 없습니다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C49404-F869-4DC0-854F-0DA1D773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724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A254B4-0421-45B3-AE74-F82C9E44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037841"/>
            <a:ext cx="8017404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73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format </a:t>
            </a:r>
            <a:r>
              <a:rPr lang="ko-KR" altLang="en-US" sz="1400" b="1" dirty="0"/>
              <a:t>메서드 사용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표시 위치 지정</a:t>
            </a:r>
            <a:endParaRPr lang="ko-KR" altLang="en-US" sz="1200" dirty="0"/>
          </a:p>
          <a:p>
            <a:r>
              <a:rPr lang="en-US" altLang="ko-KR" dirty="0"/>
              <a:t>{ } </a:t>
            </a:r>
            <a:r>
              <a:rPr lang="ko-KR" altLang="en-US" dirty="0"/>
              <a:t>안에 변수 위치 값을 지정해야 하지만</a:t>
            </a:r>
            <a:r>
              <a:rPr lang="en-US" altLang="ko-KR" dirty="0"/>
              <a:t>, </a:t>
            </a:r>
            <a:r>
              <a:rPr lang="ko-KR" altLang="en-US" dirty="0"/>
              <a:t>순서대로 사용될 것이면 생략하는 경우가 많습니다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{ } </a:t>
            </a:r>
            <a:r>
              <a:rPr lang="ko-KR" altLang="en-US" dirty="0"/>
              <a:t>는 출력되는 값 순서 외에도 출력되는 형태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 err="1"/>
              <a:t>자리수</a:t>
            </a:r>
            <a:r>
              <a:rPr lang="ko-KR" altLang="en-US" dirty="0"/>
              <a:t> 등을 제어할 수 있는 기능도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CF32DD-6A46-4781-A042-7AF727EC7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20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76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format </a:t>
            </a:r>
            <a:r>
              <a:rPr lang="ko-KR" altLang="en-US" sz="1400" b="1" dirty="0"/>
              <a:t>메서드 사용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자릿수와 정렬 방식 지정</a:t>
            </a:r>
            <a:endParaRPr lang="ko-KR" altLang="en-US" sz="1200" dirty="0"/>
          </a:p>
          <a:p>
            <a:r>
              <a:rPr lang="ko-KR" altLang="en-US" dirty="0"/>
              <a:t>좀 더 세밀한 출력 형태를 지정하고 싶은 경우 사용합니다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EA0848-49D9-4DD5-92E6-F6A144C39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7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93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format </a:t>
            </a:r>
            <a:r>
              <a:rPr lang="ko-KR" altLang="en-US" dirty="0"/>
              <a:t>메서드 연습문제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878AB8-D1C3-41F0-AA28-F6F09A5E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" y="1113572"/>
            <a:ext cx="7791450" cy="31813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D2D133-3DE7-4637-BB56-AE193D5A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916" y="3390485"/>
            <a:ext cx="75819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08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f-String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f-String</a:t>
            </a:r>
            <a:endParaRPr lang="ko-KR" altLang="en-US" sz="1200" b="1" dirty="0"/>
          </a:p>
          <a:p>
            <a:r>
              <a:rPr lang="ko-KR" altLang="en-US" dirty="0"/>
              <a:t>최근에는 다음과 같은 방법</a:t>
            </a:r>
            <a:r>
              <a:rPr lang="en-US" altLang="ko-KR" dirty="0"/>
              <a:t>(f-String)</a:t>
            </a:r>
            <a:r>
              <a:rPr lang="ko-KR" altLang="en-US" dirty="0"/>
              <a:t>을 많이 사용합니다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38B97D-1F1C-467C-A04D-395982E0B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52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49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f-String </a:t>
            </a:r>
            <a:r>
              <a:rPr lang="ko-KR" altLang="en-US" dirty="0"/>
              <a:t>연습문제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304999-F4F9-4DCA-85E1-98A6370A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96" y="1113572"/>
            <a:ext cx="7229475" cy="2809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F0480D-FDD5-4A12-827E-463B5579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62" y="3333220"/>
            <a:ext cx="7839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00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인덱싱과 </a:t>
            </a:r>
            <a:r>
              <a:rPr lang="ko-KR" altLang="en-US" sz="1400" b="1" dirty="0" err="1"/>
              <a:t>슬라이싱</a:t>
            </a:r>
            <a:endParaRPr lang="ko-KR" altLang="en-US" sz="1400" b="1" dirty="0"/>
          </a:p>
          <a:p>
            <a:r>
              <a:rPr lang="ko-KR" altLang="en-US" dirty="0"/>
              <a:t>문자열은 문자 요소가 모여서 만들어진 자료형</a:t>
            </a:r>
            <a:r>
              <a:rPr lang="en-US" altLang="ko-KR" dirty="0"/>
              <a:t>, </a:t>
            </a:r>
            <a:r>
              <a:rPr lang="ko-KR" altLang="en-US" dirty="0"/>
              <a:t>즉 </a:t>
            </a:r>
            <a:r>
              <a:rPr lang="en-US" altLang="ko-KR" b="1" dirty="0"/>
              <a:t>'ABC'</a:t>
            </a:r>
            <a:r>
              <a:rPr lang="ko-KR" altLang="en-US" b="1" dirty="0"/>
              <a:t>는 </a:t>
            </a:r>
            <a:r>
              <a:rPr lang="en-US" altLang="ko-KR" b="1" dirty="0"/>
              <a:t>'A', 'B', 'C' </a:t>
            </a:r>
            <a:r>
              <a:rPr lang="ko-KR" altLang="en-US" b="1" dirty="0"/>
              <a:t>세 요소가 모인 것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정수형 위치 인덱스를 사용해 원하는 요소를 조회하는 것을 </a:t>
            </a:r>
            <a:r>
              <a:rPr lang="ko-KR" altLang="en-US" b="1" dirty="0"/>
              <a:t>인덱싱</a:t>
            </a:r>
            <a:r>
              <a:rPr lang="en-US" altLang="ko-KR" b="1" dirty="0"/>
              <a:t>(Indexing)</a:t>
            </a:r>
            <a:r>
              <a:rPr lang="ko-KR" altLang="en-US" dirty="0"/>
              <a:t> 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범위를 지정해 일정 범위의 요소를 조회하는 것을 </a:t>
            </a:r>
            <a:r>
              <a:rPr lang="ko-KR" altLang="en-US" b="1" dirty="0" err="1"/>
              <a:t>슬라이싱</a:t>
            </a:r>
            <a:r>
              <a:rPr lang="en-US" altLang="ko-KR" b="1" dirty="0"/>
              <a:t>(Slicing)</a:t>
            </a:r>
            <a:r>
              <a:rPr lang="ko-KR" altLang="en-US" dirty="0"/>
              <a:t> 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 값은 </a:t>
            </a:r>
            <a:r>
              <a:rPr lang="en-US" altLang="ko-KR" dirty="0"/>
              <a:t>0</a:t>
            </a:r>
            <a:r>
              <a:rPr lang="ko-KR" altLang="en-US" dirty="0"/>
              <a:t>부터 시작함을 잊어서는 안됩니다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인덱싱과 </a:t>
            </a:r>
            <a:r>
              <a:rPr lang="ko-KR" altLang="en-US" dirty="0" err="1"/>
              <a:t>슬라이싱은</a:t>
            </a:r>
            <a:r>
              <a:rPr lang="ko-KR" altLang="en-US" dirty="0"/>
              <a:t> 이후에 다룰 리스트</a:t>
            </a:r>
            <a:r>
              <a:rPr lang="en-US" altLang="ko-KR" dirty="0"/>
              <a:t>(List)</a:t>
            </a:r>
            <a:r>
              <a:rPr lang="ko-KR" altLang="en-US" dirty="0"/>
              <a:t>와 비슷한 특성을 가집니다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B215C7-5BEE-4D95-9CA5-020742276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99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29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인덱싱과 </a:t>
            </a:r>
            <a:r>
              <a:rPr lang="ko-KR" altLang="en-US" sz="1400" b="1" dirty="0" err="1"/>
              <a:t>슬라이싱</a:t>
            </a:r>
            <a:endParaRPr lang="ko-KR" altLang="en-US" sz="14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문자열 인덱싱</a:t>
            </a:r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EBA6DC-357E-4D6C-BB25-BACC6ECA4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0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인덱싱과 </a:t>
            </a:r>
            <a:r>
              <a:rPr lang="ko-KR" altLang="en-US" dirty="0" err="1"/>
              <a:t>슬라이싱</a:t>
            </a:r>
            <a:r>
              <a:rPr lang="ko-KR" altLang="en-US" dirty="0"/>
              <a:t> 연습문제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78DFED-23CC-4B26-8301-C72C72A08B50}"/>
              </a:ext>
            </a:extLst>
          </p:cNvPr>
          <p:cNvSpPr txBox="1"/>
          <p:nvPr/>
        </p:nvSpPr>
        <p:spPr>
          <a:xfrm>
            <a:off x="8426913" y="5237897"/>
            <a:ext cx="24299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 </a:t>
            </a:r>
            <a:r>
              <a:rPr lang="ko-KR" altLang="en-US" sz="900" dirty="0" err="1">
                <a:solidFill>
                  <a:srgbClr val="FF0000"/>
                </a:solidFill>
              </a:rPr>
              <a:t>슬라이싱으로</a:t>
            </a:r>
            <a:r>
              <a:rPr lang="ko-KR" altLang="en-US" sz="900" dirty="0">
                <a:solidFill>
                  <a:srgbClr val="FF0000"/>
                </a:solidFill>
              </a:rPr>
              <a:t> 문자는 </a:t>
            </a:r>
            <a:r>
              <a:rPr lang="ko-KR" altLang="en-US" sz="900" dirty="0" err="1">
                <a:solidFill>
                  <a:srgbClr val="FF0000"/>
                </a:solidFill>
              </a:rPr>
              <a:t>바꿀수</a:t>
            </a:r>
            <a:r>
              <a:rPr lang="ko-KR" altLang="en-US" sz="900" dirty="0">
                <a:solidFill>
                  <a:srgbClr val="FF0000"/>
                </a:solidFill>
              </a:rPr>
              <a:t> 없다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13F7C8-802F-49FC-9328-3AFB3869C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3" y="1113572"/>
            <a:ext cx="100965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9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관련 주요 메서드</a:t>
            </a:r>
          </a:p>
          <a:p>
            <a:r>
              <a:rPr lang="ko-KR" altLang="en-US" dirty="0"/>
              <a:t>변수</a:t>
            </a:r>
            <a:r>
              <a:rPr lang="en-US" altLang="ko-KR" dirty="0"/>
              <a:t>(</a:t>
            </a:r>
            <a:r>
              <a:rPr lang="ko-KR" altLang="en-US" dirty="0"/>
              <a:t>또는 개체</a:t>
            </a:r>
            <a:r>
              <a:rPr lang="en-US" altLang="ko-KR" dirty="0"/>
              <a:t>) </a:t>
            </a:r>
            <a:r>
              <a:rPr lang="ko-KR" altLang="en-US" dirty="0"/>
              <a:t>뒤에 </a:t>
            </a:r>
            <a:r>
              <a:rPr lang="en-US" altLang="ko-KR" dirty="0"/>
              <a:t>'.</a:t>
            </a:r>
            <a:r>
              <a:rPr lang="ko-KR" altLang="en-US" dirty="0"/>
              <a:t>함수</a:t>
            </a:r>
            <a:r>
              <a:rPr lang="en-US" altLang="ko-KR" dirty="0"/>
              <a:t>' </a:t>
            </a:r>
            <a:r>
              <a:rPr lang="ko-KR" altLang="en-US" dirty="0"/>
              <a:t>형태로 사용하는 함수를 </a:t>
            </a:r>
            <a:r>
              <a:rPr lang="ko-KR" altLang="en-US" b="1" dirty="0"/>
              <a:t>메서드</a:t>
            </a:r>
            <a:r>
              <a:rPr lang="en-US" altLang="ko-KR" b="1" dirty="0"/>
              <a:t>(Method)</a:t>
            </a:r>
            <a:r>
              <a:rPr lang="ko-KR" altLang="en-US" dirty="0"/>
              <a:t> 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언급된 메서드 외에도 문자열 관련 메서드가 상당히 많으니 관련 자료를 참고하기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문자열을 변환하는 메서드를 사용해도 그 결과가 변수에 반영되지는 않습니다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대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소문자 변환</a:t>
            </a:r>
            <a:endParaRPr lang="ko-KR" altLang="en-US" sz="1200" dirty="0"/>
          </a:p>
          <a:p>
            <a:r>
              <a:rPr lang="en-US" altLang="ko-KR" b="1" dirty="0"/>
              <a:t>capitalize()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문자열 첫 문자만 대문자</a:t>
            </a:r>
            <a:r>
              <a:rPr lang="en-US" altLang="ko-KR" dirty="0"/>
              <a:t>, </a:t>
            </a:r>
            <a:r>
              <a:rPr lang="ko-KR" altLang="en-US" dirty="0"/>
              <a:t>나머지 모두 소문자로 변환합니다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title()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단어 첫 문자만 대문자</a:t>
            </a:r>
            <a:r>
              <a:rPr lang="en-US" altLang="ko-KR" dirty="0"/>
              <a:t>, </a:t>
            </a:r>
            <a:r>
              <a:rPr lang="ko-KR" altLang="en-US" dirty="0"/>
              <a:t>나머지는 모두 소문자로 변환합니다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upper()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모든 문자를 대문자로 변환합니다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lower()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모든 문자를 소문자로 변환합니다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71D3C5-F0B8-4856-A84E-58CA371C8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39100" cy="3114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07800F-D2C8-412D-9B1A-E9B4164BA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393463"/>
            <a:ext cx="80391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8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연산자와</a:t>
            </a:r>
            <a:r>
              <a:rPr lang="en-US" altLang="ko-KR" dirty="0"/>
              <a:t> </a:t>
            </a: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자료형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의 기초 자료형 및 연산자에 대해 학습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831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관련 주요 메서드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자릿수 지정과 정렬</a:t>
            </a:r>
            <a:endParaRPr lang="ko-KR" altLang="en-US" sz="1200" dirty="0"/>
          </a:p>
          <a:p>
            <a:r>
              <a:rPr lang="en-US" altLang="ko-KR" b="1" dirty="0" err="1"/>
              <a:t>rjust</a:t>
            </a:r>
            <a:r>
              <a:rPr lang="en-US" altLang="ko-KR" b="1" dirty="0"/>
              <a:t>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지정한 </a:t>
            </a:r>
            <a:r>
              <a:rPr lang="en-US" altLang="ko-KR" dirty="0"/>
              <a:t>x </a:t>
            </a:r>
            <a:r>
              <a:rPr lang="ko-KR" altLang="en-US" dirty="0"/>
              <a:t>만큼의 자릿수를 확보한 후 오른쪽 정렬합니다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ljust</a:t>
            </a:r>
            <a:r>
              <a:rPr lang="en-US" altLang="ko-KR" b="1" dirty="0"/>
              <a:t>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지정한 </a:t>
            </a:r>
            <a:r>
              <a:rPr lang="en-US" altLang="ko-KR" dirty="0"/>
              <a:t>x </a:t>
            </a:r>
            <a:r>
              <a:rPr lang="ko-KR" altLang="en-US" dirty="0"/>
              <a:t>만큼의 자릿수를 확보한 후 왼쪽 정렬합니다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center(x)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지정한 </a:t>
            </a:r>
            <a:r>
              <a:rPr lang="en-US" altLang="ko-KR" dirty="0"/>
              <a:t>x </a:t>
            </a:r>
            <a:r>
              <a:rPr lang="ko-KR" altLang="en-US" dirty="0"/>
              <a:t>만큼의 자릿수를 확보한 후 가운데 정렬합니다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일부 변경 및 제거</a:t>
            </a:r>
            <a:endParaRPr lang="ko-KR" altLang="en-US" sz="1200" dirty="0"/>
          </a:p>
          <a:p>
            <a:r>
              <a:rPr lang="en-US" altLang="ko-KR" b="1" dirty="0"/>
              <a:t>replace(x, y)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문자열에 포함된 일부 문자열 </a:t>
            </a:r>
            <a:r>
              <a:rPr lang="en-US" altLang="ko-KR" dirty="0"/>
              <a:t>x</a:t>
            </a:r>
            <a:r>
              <a:rPr lang="ko-KR" altLang="en-US" dirty="0"/>
              <a:t>를 문자열 </a:t>
            </a:r>
            <a:r>
              <a:rPr lang="en-US" altLang="ko-KR" dirty="0"/>
              <a:t>y</a:t>
            </a:r>
            <a:r>
              <a:rPr lang="ko-KR" altLang="en-US" dirty="0"/>
              <a:t>로 변경합니다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strip(x)</a:t>
            </a:r>
            <a:r>
              <a:rPr lang="ko-KR" altLang="en-US" dirty="0"/>
              <a:t> 메서드</a:t>
            </a:r>
            <a:r>
              <a:rPr lang="en-US" altLang="ko-KR" dirty="0"/>
              <a:t>: </a:t>
            </a:r>
            <a:r>
              <a:rPr lang="ko-KR" altLang="en-US" dirty="0"/>
              <a:t>문자열에서 양쪽의 공백 또는 특수 문자를 제거합니다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D009F7-23C6-4B6F-BB90-4084182DA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1122039"/>
            <a:ext cx="8017404" cy="13811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ABC152-C2D5-4748-9149-F2F44308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551688"/>
            <a:ext cx="8017404" cy="26479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A2CABD4-8330-47A8-A6F1-767CEC0FA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5291836"/>
            <a:ext cx="61722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27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 연습문제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065FD7-9FEA-49F3-A355-CED5232DA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1" y="1113572"/>
            <a:ext cx="11599332" cy="393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6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분리와 연결</a:t>
            </a:r>
            <a:endParaRPr lang="ko-KR" altLang="en-US" sz="1200" dirty="0"/>
          </a:p>
          <a:p>
            <a:r>
              <a:rPr lang="en-US" altLang="ko-KR" b="1" dirty="0"/>
              <a:t>split((x)</a:t>
            </a:r>
            <a:r>
              <a:rPr lang="ko-KR" altLang="en-US" dirty="0"/>
              <a:t> 메서드</a:t>
            </a:r>
            <a:r>
              <a:rPr lang="en-US" altLang="ko-KR" dirty="0"/>
              <a:t>: x </a:t>
            </a:r>
            <a:r>
              <a:rPr lang="ko-KR" altLang="en-US" dirty="0"/>
              <a:t>문자를 구분자로 하여 문자열을 분리하여 리스트로 변환합니다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F37E13-ACEF-45D9-AA22-7DE98589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42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 관련 주요 메서드</a:t>
            </a:r>
          </a:p>
          <a:p>
            <a:r>
              <a:rPr lang="en-US" altLang="ko-KR" b="1" dirty="0" err="1"/>
              <a:t>x.join</a:t>
            </a:r>
            <a:r>
              <a:rPr lang="en-US" altLang="ko-KR" b="1" dirty="0"/>
              <a:t>(s)</a:t>
            </a:r>
            <a:r>
              <a:rPr lang="ko-KR" altLang="en-US" dirty="0"/>
              <a:t> 메서드</a:t>
            </a:r>
            <a:r>
              <a:rPr lang="en-US" altLang="ko-KR" dirty="0"/>
              <a:t>: x</a:t>
            </a:r>
            <a:r>
              <a:rPr lang="ko-KR" altLang="en-US" dirty="0"/>
              <a:t>를 구분자로 하여 요소들을 연결한 문자열로 변환합니다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join() </a:t>
            </a:r>
            <a:r>
              <a:rPr lang="ko-KR" altLang="en-US" dirty="0"/>
              <a:t>메서드로 구분자를 두어 연결된 문자열을 만듭니다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2877B2-2D79-4785-9570-3887C518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66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문자열 관련 주요 메서드 연습문제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C3D98B-7BBE-4B1B-B7BB-F54082D2A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4" y="1113572"/>
            <a:ext cx="114268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21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EA5203-620E-4840-BB88-01156378E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9078213" cy="43474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8DC30E-9DC9-4460-BF16-3CBEBC70A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5041839"/>
            <a:ext cx="7999942" cy="13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01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07CF9A-5E16-496B-ABAD-1002D26FC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7569674" cy="36531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B920D3-2685-46F0-BA45-B527B12D7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630" y="3337774"/>
            <a:ext cx="6949928" cy="291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81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C138E39-E54C-445B-A50B-3CB2FE181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9111895" cy="48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60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0730D5-E15B-4435-B4F6-2E8CDF267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634287" cy="42274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2763F2-1987-4864-8D3C-A925038BF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98" y="4813944"/>
            <a:ext cx="8184621" cy="173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0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14A1FA-6783-4B0E-9FC3-14A11D70C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1"/>
            <a:ext cx="6681962" cy="41272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BB7ED3-DBD0-442C-BCC7-5DD429BF9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193" y="4658637"/>
            <a:ext cx="7457763" cy="217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3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변수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변수</a:t>
            </a:r>
            <a:r>
              <a:rPr lang="en-US" altLang="ko-KR" sz="1400" b="1" dirty="0"/>
              <a:t>(Variables)</a:t>
            </a:r>
          </a:p>
          <a:p>
            <a:r>
              <a:rPr lang="ko-KR" altLang="en-US" b="1" dirty="0"/>
              <a:t>변수</a:t>
            </a:r>
            <a:r>
              <a:rPr lang="ko-KR" altLang="en-US" dirty="0"/>
              <a:t>는 값을 담는 그릇이라고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연산 등의 </a:t>
            </a:r>
            <a:r>
              <a:rPr lang="ko-KR" altLang="en-US" b="1" dirty="0"/>
              <a:t>재사용</a:t>
            </a:r>
            <a:r>
              <a:rPr lang="ko-KR" altLang="en-US" dirty="0"/>
              <a:t> 목적을 위해 값을 담아 두는 존재입니다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변수에 담은 데이터를 이렇게 저렇게 처리하는 것이 </a:t>
            </a:r>
            <a:r>
              <a:rPr lang="ko-KR" altLang="en-US" b="1" dirty="0"/>
              <a:t>프로그래밍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변수에 담아진 수 많은 데이터를 분석하는 것이 </a:t>
            </a:r>
            <a:r>
              <a:rPr lang="ko-KR" altLang="en-US" b="1" dirty="0"/>
              <a:t>데이터 분석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변수 </a:t>
            </a:r>
            <a:r>
              <a:rPr lang="en-US" altLang="ko-KR" b="1" dirty="0"/>
              <a:t>= </a:t>
            </a:r>
            <a:r>
              <a:rPr lang="ko-KR" altLang="en-US" b="1" dirty="0"/>
              <a:t>값</a:t>
            </a:r>
            <a:r>
              <a:rPr lang="ko-KR" altLang="en-US" dirty="0"/>
              <a:t> 형태로 값을 대입하면서 변수를 선언합니다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 이름은 그 의미를 알 수 있게 적절한 단어를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변수에 대입된 값에 의해 변수의 자료형</a:t>
            </a:r>
            <a:r>
              <a:rPr lang="en-US" altLang="ko-KR" dirty="0"/>
              <a:t>(=</a:t>
            </a:r>
            <a:r>
              <a:rPr lang="ko-KR" altLang="en-US" dirty="0"/>
              <a:t>데이터 형식</a:t>
            </a:r>
            <a:r>
              <a:rPr lang="en-US" altLang="ko-KR" dirty="0"/>
              <a:t>)</a:t>
            </a:r>
            <a:r>
              <a:rPr lang="ko-KR" altLang="en-US" dirty="0"/>
              <a:t>이 결정됩니다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코드셀에</a:t>
            </a:r>
            <a:r>
              <a:rPr lang="ko-KR" altLang="en-US" dirty="0"/>
              <a:t> 변수 이름만 입력하고 실행하면 변수의 값이 표시됩니다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E3D6F0-DB4E-446B-8A29-7ED39C47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388291"/>
            <a:ext cx="80867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22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B9333C-E761-4525-A03E-C3497D1B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5980381" cy="39833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AA21D1-21BB-4CC7-A50F-95FD181A8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113835"/>
            <a:ext cx="5537731" cy="36162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8CF3D3-D4FF-4513-9BE3-E56BA5D1F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006" y="1185333"/>
            <a:ext cx="4837728" cy="274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69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가장</a:t>
            </a:r>
            <a:r>
              <a:rPr lang="en-US" altLang="ko-KR" dirty="0"/>
              <a:t> </a:t>
            </a:r>
            <a:r>
              <a:rPr lang="ko-KR" altLang="en-US" dirty="0"/>
              <a:t>많이 사용되는 </a:t>
            </a:r>
            <a:r>
              <a:rPr lang="ko-KR" altLang="en-US" dirty="0" err="1"/>
              <a:t>자료형인</a:t>
            </a:r>
            <a:r>
              <a:rPr lang="ko-KR" altLang="en-US" dirty="0"/>
              <a:t> 리스트에 대해 학습 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25481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</a:t>
            </a:r>
            <a:r>
              <a:rPr lang="en-US" altLang="ko-KR" sz="1400" b="1" dirty="0"/>
              <a:t>(List) </a:t>
            </a:r>
            <a:r>
              <a:rPr lang="ko-KR" altLang="en-US" sz="1400" b="1" dirty="0"/>
              <a:t>자료형</a:t>
            </a:r>
          </a:p>
          <a:p>
            <a:r>
              <a:rPr lang="ko-KR" altLang="en-US" dirty="0"/>
              <a:t>리스트는 여러 값을 묶어서 갖는 컨테이너 자료형 중의 하나입니다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대괄호</a:t>
            </a:r>
            <a:r>
              <a:rPr lang="en-US" altLang="ko-KR" b="1" dirty="0"/>
              <a:t>([ ])</a:t>
            </a:r>
            <a:r>
              <a:rPr lang="ko-KR" altLang="en-US" dirty="0"/>
              <a:t> 안에 콤마로 구분해 값을 나열하며</a:t>
            </a:r>
            <a:r>
              <a:rPr lang="en-US" altLang="ko-KR" dirty="0"/>
              <a:t>, </a:t>
            </a:r>
            <a:r>
              <a:rPr lang="ko-KR" altLang="en-US" dirty="0"/>
              <a:t>이 값을 </a:t>
            </a:r>
            <a:r>
              <a:rPr lang="ko-KR" altLang="en-US" b="1" dirty="0"/>
              <a:t>요소</a:t>
            </a:r>
            <a:r>
              <a:rPr lang="ko-KR" altLang="en-US" dirty="0"/>
              <a:t>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세상 온갖 데이터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이미지 등등</a:t>
            </a:r>
            <a:r>
              <a:rPr lang="en-US" altLang="ko-KR" dirty="0"/>
              <a:t>)</a:t>
            </a:r>
            <a:r>
              <a:rPr lang="ko-KR" altLang="en-US" dirty="0"/>
              <a:t>가 리스트의 요소가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당연히 리스트가 리스트의 요소가 될 수도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에서 가장 많이 사용되는 자료형이 리스트라고 생각해도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일반 변수</a:t>
            </a:r>
            <a:endParaRPr lang="ko-KR" altLang="en-US" sz="1200" dirty="0"/>
          </a:p>
          <a:p>
            <a:r>
              <a:rPr lang="ko-KR" altLang="en-US" dirty="0"/>
              <a:t>일반 변수를 사용한다면 </a:t>
            </a:r>
            <a:r>
              <a:rPr lang="en-US" altLang="ko-KR" dirty="0"/>
              <a:t>5</a:t>
            </a:r>
            <a:r>
              <a:rPr lang="ko-KR" altLang="en-US" dirty="0"/>
              <a:t>명 학생 성적을 처리하기 위해 </a:t>
            </a:r>
            <a:r>
              <a:rPr lang="en-US" altLang="ko-KR" b="1" dirty="0"/>
              <a:t>5</a:t>
            </a:r>
            <a:r>
              <a:rPr lang="ko-KR" altLang="en-US" b="1" dirty="0"/>
              <a:t>개 변수</a:t>
            </a:r>
            <a:r>
              <a:rPr lang="ko-KR" altLang="en-US" dirty="0"/>
              <a:t>가 필요합니다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50</a:t>
            </a:r>
            <a:r>
              <a:rPr lang="ko-KR" altLang="en-US" dirty="0"/>
              <a:t>명 학생 성적을 처리한다면 </a:t>
            </a:r>
            <a:r>
              <a:rPr lang="en-US" altLang="ko-KR" b="1" dirty="0"/>
              <a:t>50</a:t>
            </a:r>
            <a:r>
              <a:rPr lang="ko-KR" altLang="en-US" b="1" dirty="0"/>
              <a:t>개 변수</a:t>
            </a:r>
            <a:r>
              <a:rPr lang="ko-KR" altLang="en-US" dirty="0"/>
              <a:t>가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합을 구하려면 모든 변수를 다음과 같이 더해야 하니 정말 </a:t>
            </a:r>
            <a:r>
              <a:rPr lang="ko-KR" altLang="en-US" b="1" dirty="0"/>
              <a:t>번거롭습니다</a:t>
            </a:r>
            <a:r>
              <a:rPr lang="en-US" altLang="ko-KR" b="1" dirty="0"/>
              <a:t>.</a:t>
            </a:r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A414D0-185B-4776-AA14-9C6568269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3300942"/>
            <a:ext cx="8039100" cy="1390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CD6D8F8-6B0A-4048-BF9D-285409A0D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5075881"/>
            <a:ext cx="80391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25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일반 변수와 리스트 비교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</a:t>
            </a:r>
            <a:r>
              <a:rPr lang="en-US" altLang="ko-KR" sz="1400" b="1" dirty="0"/>
              <a:t>(List) </a:t>
            </a:r>
            <a:r>
              <a:rPr lang="ko-KR" altLang="en-US" sz="1400" b="1" dirty="0"/>
              <a:t>자료형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리스트</a:t>
            </a:r>
            <a:endParaRPr lang="ko-KR" altLang="en-US" sz="1200" dirty="0"/>
          </a:p>
          <a:p>
            <a:r>
              <a:rPr lang="ko-KR" altLang="en-US" dirty="0"/>
              <a:t>리스트를 사용한다면 </a:t>
            </a:r>
            <a:r>
              <a:rPr lang="en-US" altLang="ko-KR" dirty="0"/>
              <a:t>5</a:t>
            </a:r>
            <a:r>
              <a:rPr lang="ko-KR" altLang="en-US" dirty="0"/>
              <a:t>명이든 </a:t>
            </a:r>
            <a:r>
              <a:rPr lang="en-US" altLang="ko-KR" dirty="0"/>
              <a:t>50</a:t>
            </a:r>
            <a:r>
              <a:rPr lang="ko-KR" altLang="en-US" dirty="0"/>
              <a:t>명이든 학생 성적을 </a:t>
            </a:r>
            <a:r>
              <a:rPr lang="ko-KR" altLang="en-US" b="1" dirty="0"/>
              <a:t>리스트 하나</a:t>
            </a:r>
            <a:r>
              <a:rPr lang="ko-KR" altLang="en-US" dirty="0"/>
              <a:t>로 처리할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dirty="0"/>
              <a:t>sum() </a:t>
            </a:r>
            <a:r>
              <a:rPr lang="ko-KR" altLang="en-US" sz="1200" dirty="0"/>
              <a:t>함수로 합을 </a:t>
            </a:r>
            <a:r>
              <a:rPr lang="ko-KR" altLang="en-US" sz="1200" b="1" dirty="0"/>
              <a:t>쉽게</a:t>
            </a:r>
            <a:r>
              <a:rPr lang="ko-KR" altLang="en-US" sz="1200" dirty="0"/>
              <a:t> 구할 수 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max() </a:t>
            </a:r>
            <a:r>
              <a:rPr lang="ko-KR" altLang="en-US" sz="1200" dirty="0"/>
              <a:t>함수로 최댓값을 </a:t>
            </a:r>
            <a:r>
              <a:rPr lang="ko-KR" altLang="en-US" sz="1200" b="1" dirty="0"/>
              <a:t>쉽게</a:t>
            </a:r>
            <a:r>
              <a:rPr lang="ko-KR" altLang="en-US" sz="1200" dirty="0"/>
              <a:t> 구할 수 있습니다</a:t>
            </a:r>
            <a:r>
              <a:rPr lang="en-US" altLang="ko-KR" sz="12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3D023F-55FA-4EC2-8AEC-E15E982D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0" y="1113571"/>
            <a:ext cx="8017405" cy="12160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8DA77B-35A4-469F-BD9E-6FC72FE82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602014"/>
            <a:ext cx="8017404" cy="11317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CB906A8-BC70-4799-8B14-63247450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89" y="4120043"/>
            <a:ext cx="8017403" cy="12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다양한 형태의 리스트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 err="1"/>
              <a:t>비어있는</a:t>
            </a:r>
            <a:r>
              <a:rPr lang="ko-KR" altLang="en-US" sz="1200" b="1" dirty="0"/>
              <a:t> 리스트 만들기</a:t>
            </a:r>
            <a:endParaRPr lang="ko-KR" altLang="en-US" sz="1200" dirty="0"/>
          </a:p>
          <a:p>
            <a:r>
              <a:rPr lang="ko-KR" altLang="en-US" dirty="0"/>
              <a:t>이후 요소를 받기 위해 </a:t>
            </a:r>
            <a:r>
              <a:rPr lang="ko-KR" altLang="en-US" dirty="0" err="1"/>
              <a:t>비어있는</a:t>
            </a:r>
            <a:r>
              <a:rPr lang="ko-KR" altLang="en-US" dirty="0"/>
              <a:t> 리스트를 만드는 경우가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list() </a:t>
            </a:r>
            <a:r>
              <a:rPr lang="ko-KR" altLang="en-US" dirty="0"/>
              <a:t>함수는 다른 자료형을 리스트로 변환하는 함수입니다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같은 자료형을 요소로 갖는 리스트</a:t>
            </a:r>
            <a:endParaRPr lang="ko-KR" altLang="en-US" sz="1200" dirty="0"/>
          </a:p>
          <a:p>
            <a:r>
              <a:rPr lang="ko-KR" altLang="en-US" dirty="0"/>
              <a:t>같은 자료형의 데이터를 요소로 갖는 리스트가 가장 일반적인 리스트 유형입니다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문자열에 포함된 문자 개수를 확인했던 </a:t>
            </a:r>
            <a:r>
              <a:rPr lang="en-US" altLang="ko-KR" dirty="0" err="1"/>
              <a:t>len</a:t>
            </a:r>
            <a:r>
              <a:rPr lang="en-US" altLang="ko-KR" dirty="0"/>
              <a:t>() </a:t>
            </a:r>
            <a:r>
              <a:rPr lang="ko-KR" altLang="en-US" dirty="0"/>
              <a:t>함수로 리스트 요소 개수를 확인할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여러 자료형을 요소로 갖는 리스트</a:t>
            </a:r>
            <a:endParaRPr lang="ko-KR" altLang="en-US" sz="1200" dirty="0"/>
          </a:p>
          <a:p>
            <a:r>
              <a:rPr lang="ko-KR" altLang="en-US" dirty="0"/>
              <a:t>여러 자료형의 값을 요소로 갖는 리스트를 만들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리스트를 요소로 갖는 리스트</a:t>
            </a:r>
            <a:endParaRPr lang="ko-KR" altLang="en-US" sz="1200" dirty="0"/>
          </a:p>
          <a:p>
            <a:r>
              <a:rPr lang="ko-KR" altLang="en-US" sz="1000" dirty="0"/>
              <a:t>리스트를 요소로 갖는 리스트</a:t>
            </a:r>
            <a:r>
              <a:rPr lang="en-US" altLang="ko-KR" sz="1000" dirty="0"/>
              <a:t>(List of List)</a:t>
            </a:r>
            <a:r>
              <a:rPr lang="ko-KR" altLang="en-US" sz="1000" dirty="0"/>
              <a:t>를 만들 수 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아래 리스트와 같은 형태를 </a:t>
            </a:r>
            <a:r>
              <a:rPr lang="en-US" altLang="ko-KR" sz="1000" dirty="0"/>
              <a:t>2</a:t>
            </a:r>
            <a:r>
              <a:rPr lang="ko-KR" altLang="en-US" sz="1000" dirty="0"/>
              <a:t>차원 리스트라고 부릅니다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 err="1"/>
              <a:t>len</a:t>
            </a:r>
            <a:r>
              <a:rPr lang="en-US" altLang="ko-KR" sz="1000" dirty="0"/>
              <a:t>() </a:t>
            </a:r>
            <a:r>
              <a:rPr lang="ko-KR" altLang="en-US" sz="1000" dirty="0"/>
              <a:t>함수로 확인한 요소의 개수는 </a:t>
            </a:r>
            <a:r>
              <a:rPr lang="en-US" altLang="ko-KR" sz="1000" dirty="0"/>
              <a:t>9</a:t>
            </a:r>
            <a:r>
              <a:rPr lang="ko-KR" altLang="en-US" sz="1000" dirty="0"/>
              <a:t>가 아니고 </a:t>
            </a:r>
            <a:r>
              <a:rPr lang="en-US" altLang="ko-KR" sz="1000" dirty="0"/>
              <a:t>3</a:t>
            </a:r>
            <a:r>
              <a:rPr lang="ko-KR" altLang="en-US" sz="1000" dirty="0"/>
              <a:t>입니다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요소 </a:t>
            </a:r>
            <a:r>
              <a:rPr lang="en-US" altLang="ko-KR" sz="1000" dirty="0"/>
              <a:t>3</a:t>
            </a:r>
            <a:r>
              <a:rPr lang="ko-KR" altLang="en-US" sz="1000" dirty="0"/>
              <a:t>개씩을 갖는 리스트 </a:t>
            </a:r>
            <a:r>
              <a:rPr lang="en-US" altLang="ko-KR" sz="1000" dirty="0"/>
              <a:t>3</a:t>
            </a:r>
            <a:r>
              <a:rPr lang="ko-KR" altLang="en-US" sz="1000" dirty="0"/>
              <a:t>개가 </a:t>
            </a:r>
            <a:r>
              <a:rPr lang="en-US" altLang="ko-KR" sz="1000" dirty="0"/>
              <a:t>score </a:t>
            </a:r>
            <a:r>
              <a:rPr lang="ko-KR" altLang="en-US" sz="1000" dirty="0"/>
              <a:t>리스트의 요소입니다</a:t>
            </a:r>
            <a:r>
              <a:rPr lang="en-US" altLang="ko-KR" sz="10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A93E42A-7A60-4557-BA41-62724A4AC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2096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9EFC5C-C5F3-488A-99E8-8EFCB6C3D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481238"/>
            <a:ext cx="8039100" cy="10572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A65F2C4-FF25-4B4D-BE59-94107734C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3728074"/>
            <a:ext cx="8039100" cy="10858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A36687-75D3-4559-B15B-4B40EA325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891" y="4939411"/>
            <a:ext cx="8039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340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range() </a:t>
            </a:r>
            <a:r>
              <a:rPr lang="ko-KR" altLang="en-US" sz="1400" b="1" dirty="0"/>
              <a:t>함수로 리스트 만들기</a:t>
            </a:r>
          </a:p>
          <a:p>
            <a:r>
              <a:rPr lang="ko-KR" altLang="en-US" dirty="0"/>
              <a:t>다음과 같이 일련의 요소를 직접 나열하는 것은 정말 번거롭습니다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혹시 입력하다가 빼먹은 숫자가 없는지 불안하기까지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연속된 정수</a:t>
            </a:r>
            <a:r>
              <a:rPr lang="ko-KR" altLang="en-US" dirty="0"/>
              <a:t>로 리스트를 만들 때는 </a:t>
            </a:r>
            <a:r>
              <a:rPr lang="en-US" altLang="ko-KR" b="1" dirty="0"/>
              <a:t>range()</a:t>
            </a:r>
            <a:r>
              <a:rPr lang="ko-KR" altLang="en-US" dirty="0"/>
              <a:t> 함수를 사용하면 편리합니다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range() </a:t>
            </a:r>
            <a:r>
              <a:rPr lang="ko-KR" altLang="en-US" dirty="0"/>
              <a:t>함수로 리스트를 만드는 것이 아니라 이 함수로 얻은 값을 리스트로 변환합니다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range() </a:t>
            </a:r>
            <a:r>
              <a:rPr lang="ko-KR" altLang="en-US" dirty="0"/>
              <a:t>함수는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/>
              <a:t>집합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r>
              <a:rPr lang="ko-KR" altLang="en-US" dirty="0"/>
              <a:t> 등을 만들 때도 사용됩니다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기본 사용법</a:t>
            </a:r>
            <a:endParaRPr lang="ko-KR" altLang="en-US" sz="1200" dirty="0"/>
          </a:p>
          <a:p>
            <a:r>
              <a:rPr lang="en-US" altLang="ko-KR" b="1" dirty="0"/>
              <a:t>range(</a:t>
            </a:r>
            <a:r>
              <a:rPr lang="en-US" altLang="ko-KR" b="1" i="1" dirty="0"/>
              <a:t>n</a:t>
            </a:r>
            <a:r>
              <a:rPr lang="en-US" altLang="ko-KR" b="1" dirty="0"/>
              <a:t>)</a:t>
            </a:r>
            <a:r>
              <a:rPr lang="en-US" altLang="ko-KR" dirty="0"/>
              <a:t>: 0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까지의 정수 범위가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range(</a:t>
            </a:r>
            <a:r>
              <a:rPr lang="en-US" altLang="ko-KR" b="1" i="1" dirty="0"/>
              <a:t>m</a:t>
            </a:r>
            <a:r>
              <a:rPr lang="en-US" altLang="ko-KR" b="1" dirty="0"/>
              <a:t>, </a:t>
            </a:r>
            <a:r>
              <a:rPr lang="en-US" altLang="ko-KR" b="1" i="1" dirty="0"/>
              <a:t>n</a:t>
            </a:r>
            <a:r>
              <a:rPr lang="en-US" altLang="ko-KR" b="1" dirty="0"/>
              <a:t>)</a:t>
            </a:r>
            <a:r>
              <a:rPr lang="en-US" altLang="ko-KR" dirty="0"/>
              <a:t>: m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까지의 정수 범위가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58D5E8D-DFCC-4449-9B01-49D787D8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876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71C4372-34AA-40E7-A393-221CD5AE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892579"/>
            <a:ext cx="8039100" cy="8858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AAF48ED-FBB0-45A3-A514-12B652526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4844315"/>
            <a:ext cx="80391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905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증가값</a:t>
            </a:r>
            <a:r>
              <a:rPr lang="ko-KR" altLang="en-US" sz="1200" b="1" dirty="0"/>
              <a:t> 지정</a:t>
            </a:r>
            <a:endParaRPr lang="ko-KR" altLang="en-US" sz="1200" dirty="0"/>
          </a:p>
          <a:p>
            <a:r>
              <a:rPr lang="en-US" altLang="ko-KR" b="1" dirty="0"/>
              <a:t>range(</a:t>
            </a:r>
            <a:r>
              <a:rPr lang="en-US" altLang="ko-KR" b="1" i="1" dirty="0"/>
              <a:t>m, n, x</a:t>
            </a:r>
            <a:r>
              <a:rPr lang="en-US" altLang="ko-KR" b="1" dirty="0"/>
              <a:t>)</a:t>
            </a:r>
            <a:r>
              <a:rPr lang="en-US" altLang="ko-KR" dirty="0"/>
              <a:t>: m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 </a:t>
            </a:r>
            <a:r>
              <a:rPr lang="en-US" altLang="ko-KR" dirty="0"/>
              <a:t>x </a:t>
            </a:r>
            <a:r>
              <a:rPr lang="ko-KR" altLang="en-US" dirty="0"/>
              <a:t>만큼씩 증가하는 정수가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를 음수로 설정하면 점점 작아지는 일련의 정수를 얻을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279D13-4D99-4997-94BA-ED293F832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305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702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31490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문자열로 리스트 만들기</a:t>
            </a:r>
          </a:p>
          <a:p>
            <a:r>
              <a:rPr lang="ko-KR" altLang="en-US" dirty="0"/>
              <a:t>자주 사용될 기능은 아니지만 문자열의 특징으로 알고 있으면 좋을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9C9623-5882-4E52-858C-F16EDD907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151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인덱싱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인덱싱</a:t>
            </a:r>
            <a:r>
              <a:rPr lang="en-US" altLang="ko-KR" sz="1400" b="1" dirty="0"/>
              <a:t>(Indexing)</a:t>
            </a:r>
          </a:p>
          <a:p>
            <a:r>
              <a:rPr lang="ko-KR" altLang="en-US" dirty="0"/>
              <a:t>특정 요소</a:t>
            </a:r>
            <a:r>
              <a:rPr lang="en-US" altLang="ko-KR" dirty="0"/>
              <a:t>, </a:t>
            </a:r>
            <a:r>
              <a:rPr lang="ko-KR" altLang="en-US" dirty="0"/>
              <a:t>즉 리스트 안에서 특정 값을 찾을 때 사용하는 데이터를 </a:t>
            </a:r>
            <a:r>
              <a:rPr lang="ko-KR" altLang="en-US" b="1" dirty="0" err="1"/>
              <a:t>인덱스</a:t>
            </a:r>
            <a:r>
              <a:rPr lang="ko-KR" altLang="en-US" dirty="0" err="1"/>
              <a:t>라고합니다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인덱스로 특정 요소를 찾는 과정을 </a:t>
            </a:r>
            <a:r>
              <a:rPr lang="ko-KR" altLang="en-US" b="1" dirty="0"/>
              <a:t>인덱싱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대괄호</a:t>
            </a:r>
            <a:r>
              <a:rPr lang="en-US" altLang="ko-KR" dirty="0"/>
              <a:t>, </a:t>
            </a:r>
            <a:r>
              <a:rPr lang="ko-KR" altLang="en-US" dirty="0"/>
              <a:t>즉 </a:t>
            </a:r>
            <a:r>
              <a:rPr lang="en-US" altLang="ko-KR" b="1" dirty="0"/>
              <a:t>[ ]</a:t>
            </a:r>
            <a:r>
              <a:rPr lang="ko-KR" altLang="en-US" dirty="0"/>
              <a:t> 안에 인덱스를 지정합니다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0</a:t>
            </a:r>
            <a:r>
              <a:rPr lang="ko-KR" altLang="en-US" b="1" dirty="0"/>
              <a:t>부터 시작</a:t>
            </a:r>
            <a:r>
              <a:rPr lang="ko-KR" altLang="en-US" dirty="0"/>
              <a:t>하는 </a:t>
            </a:r>
            <a:r>
              <a:rPr lang="ko-KR" altLang="en-US" b="1" dirty="0"/>
              <a:t>순방향 인덱스</a:t>
            </a:r>
            <a:r>
              <a:rPr lang="ko-KR" altLang="en-US" dirty="0"/>
              <a:t>를 사용해 원하는 위치의 요소를 확인합니다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부터 시작함이 매우 낯설지만 자주 사용해 익숙해져야 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역방향 인덱스</a:t>
            </a:r>
            <a:r>
              <a:rPr lang="ko-KR" altLang="en-US" dirty="0"/>
              <a:t>는 </a:t>
            </a:r>
            <a:r>
              <a:rPr lang="en-US" altLang="ko-KR" b="1" dirty="0"/>
              <a:t>-1</a:t>
            </a:r>
            <a:r>
              <a:rPr lang="ko-KR" altLang="en-US" dirty="0"/>
              <a:t>부터 시작됩니다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리스트를 요소로 갖는 리스트에 대한 인덱싱은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65DAF8-9C9A-4FAB-963D-0DDCDD7A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1"/>
            <a:ext cx="8017404" cy="15957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E23EA8-AB0A-47F8-BBA1-10ACFC534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148669"/>
            <a:ext cx="8017404" cy="123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43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</a:t>
            </a:r>
            <a:r>
              <a:rPr lang="ko-KR" altLang="en-US" sz="1400" b="1" dirty="0" err="1"/>
              <a:t>슬라이싱</a:t>
            </a:r>
            <a:r>
              <a:rPr lang="en-US" altLang="ko-KR" sz="1400" b="1" dirty="0"/>
              <a:t>(Slicing)</a:t>
            </a:r>
            <a:endParaRPr lang="ko-KR" altLang="en-US" sz="1400" b="1" dirty="0"/>
          </a:p>
          <a:p>
            <a:r>
              <a:rPr lang="ko-KR" altLang="en-US" dirty="0"/>
              <a:t>인덱스를 사용해 특정 </a:t>
            </a:r>
            <a:r>
              <a:rPr lang="ko-KR" altLang="en-US" b="1" dirty="0"/>
              <a:t>범위</a:t>
            </a:r>
            <a:r>
              <a:rPr lang="ko-KR" altLang="en-US" dirty="0"/>
              <a:t>의 요소를 찾는 과정을 </a:t>
            </a:r>
            <a:r>
              <a:rPr lang="ko-KR" altLang="en-US" b="1" dirty="0" err="1"/>
              <a:t>슬라이싱</a:t>
            </a:r>
            <a:r>
              <a:rPr lang="ko-KR" altLang="en-US" dirty="0" err="1"/>
              <a:t>이라고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대괄호안에 </a:t>
            </a:r>
            <a:r>
              <a:rPr lang="en-US" altLang="ko-KR" dirty="0"/>
              <a:t>[</a:t>
            </a:r>
            <a:r>
              <a:rPr lang="en-US" altLang="ko-KR" dirty="0" err="1"/>
              <a:t>m:n</a:t>
            </a:r>
            <a:r>
              <a:rPr lang="en-US" altLang="ko-KR" dirty="0"/>
              <a:t>] </a:t>
            </a:r>
            <a:r>
              <a:rPr lang="ko-KR" altLang="en-US" dirty="0"/>
              <a:t>형태로 범위를 지정하여 요소를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 </a:t>
            </a:r>
            <a:r>
              <a:rPr lang="en-US" altLang="ko-KR" dirty="0"/>
              <a:t>m </a:t>
            </a:r>
            <a:r>
              <a:rPr lang="ko-KR" altLang="en-US" dirty="0"/>
              <a:t>부터 </a:t>
            </a:r>
            <a:r>
              <a:rPr lang="en-US" altLang="ko-KR" dirty="0"/>
              <a:t>n-1 </a:t>
            </a:r>
            <a:r>
              <a:rPr lang="ko-KR" altLang="en-US" dirty="0"/>
              <a:t>까지</a:t>
            </a:r>
            <a:r>
              <a:rPr lang="en-US" altLang="ko-KR" dirty="0"/>
              <a:t>, </a:t>
            </a:r>
            <a:r>
              <a:rPr lang="ko-KR" altLang="en-US" dirty="0"/>
              <a:t>즉 </a:t>
            </a:r>
            <a:r>
              <a:rPr lang="ko-KR" altLang="en-US" b="1" dirty="0"/>
              <a:t>인덱스 </a:t>
            </a:r>
            <a:r>
              <a:rPr lang="en-US" altLang="ko-KR" b="1" dirty="0"/>
              <a:t>n</a:t>
            </a:r>
            <a:r>
              <a:rPr lang="ko-KR" altLang="en-US" b="1" dirty="0"/>
              <a:t>의 요소는 결과에 포함되지 않습니다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리스트를 요소로 갖는 리스트에 대한 </a:t>
            </a:r>
            <a:r>
              <a:rPr lang="ko-KR" altLang="en-US" dirty="0" err="1"/>
              <a:t>슬라이싱은</a:t>
            </a:r>
            <a:r>
              <a:rPr lang="ko-KR" altLang="en-US" dirty="0"/>
              <a:t>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49776D-1281-4B00-B064-7D047403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59" y="1113572"/>
            <a:ext cx="8017436" cy="1905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A3A586-B92C-44A2-9183-9223CF2F7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59" y="3590290"/>
            <a:ext cx="8017436" cy="106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44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식별자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식별자</a:t>
            </a:r>
            <a:r>
              <a:rPr lang="en-US" altLang="ko-KR" sz="1400" b="1" dirty="0"/>
              <a:t>(Identifier)</a:t>
            </a:r>
          </a:p>
          <a:p>
            <a:r>
              <a:rPr lang="ko-KR" altLang="en-US" dirty="0"/>
              <a:t>변수 또는 함수 등에 이름을 붙이기 위해 사용하는 단어를 </a:t>
            </a:r>
            <a:r>
              <a:rPr lang="ko-KR" altLang="en-US" b="1" dirty="0"/>
              <a:t>식별자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식별자는 다음과 같은 </a:t>
            </a:r>
            <a:r>
              <a:rPr lang="ko-KR" altLang="en-US" b="1" dirty="0"/>
              <a:t>규칙</a:t>
            </a:r>
            <a:r>
              <a:rPr lang="ko-KR" altLang="en-US" dirty="0"/>
              <a:t>을 갖습니다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키워드를 사용할 수 없음</a:t>
            </a:r>
          </a:p>
          <a:p>
            <a:pPr lvl="1"/>
            <a:r>
              <a:rPr lang="ko-KR" altLang="en-US" dirty="0" err="1"/>
              <a:t>언더</a:t>
            </a:r>
            <a:r>
              <a:rPr lang="ko-KR" altLang="en-US" dirty="0"/>
              <a:t> 바</a:t>
            </a:r>
            <a:r>
              <a:rPr lang="en-US" altLang="ko-KR" dirty="0"/>
              <a:t>(_)</a:t>
            </a:r>
            <a:r>
              <a:rPr lang="ko-KR" altLang="en-US" dirty="0"/>
              <a:t>를 제외하고는 특수 문자를 사용할 수 없음</a:t>
            </a:r>
          </a:p>
          <a:p>
            <a:pPr lvl="1"/>
            <a:r>
              <a:rPr lang="ko-KR" altLang="en-US" dirty="0"/>
              <a:t>공백을 포함해서는 안됨</a:t>
            </a:r>
          </a:p>
          <a:p>
            <a:pPr lvl="1"/>
            <a:r>
              <a:rPr lang="ko-KR" altLang="en-US" dirty="0"/>
              <a:t>숫자로 시작하면 안됨</a:t>
            </a:r>
          </a:p>
          <a:p>
            <a:r>
              <a:rPr lang="ko-KR" altLang="en-US" dirty="0"/>
              <a:t>다음은 올바른 식별자의 예입니다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age, score, member, member_01, num01, num02</a:t>
            </a:r>
          </a:p>
          <a:p>
            <a:r>
              <a:rPr lang="ko-KR" altLang="en-US" dirty="0"/>
              <a:t>다음은 올바르지 않은 식별자의 예입니다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if, while, 123, 3Member, My Score, </a:t>
            </a:r>
            <a:r>
              <a:rPr lang="en-US" altLang="ko-KR" dirty="0" err="1"/>
              <a:t>a+b</a:t>
            </a:r>
            <a:endParaRPr lang="en-US" altLang="ko-KR" dirty="0"/>
          </a:p>
          <a:p>
            <a:r>
              <a:rPr lang="ko-KR" altLang="en-US" dirty="0"/>
              <a:t>대</a:t>
            </a:r>
            <a:r>
              <a:rPr lang="en-US" altLang="ko-KR" dirty="0"/>
              <a:t>/</a:t>
            </a:r>
            <a:r>
              <a:rPr lang="ko-KR" altLang="en-US" dirty="0"/>
              <a:t>소문자를 구분하므로 대</a:t>
            </a:r>
            <a:r>
              <a:rPr lang="en-US" altLang="ko-KR" dirty="0"/>
              <a:t>/</a:t>
            </a:r>
            <a:r>
              <a:rPr lang="ko-KR" altLang="en-US" dirty="0"/>
              <a:t>소문자 여부에 </a:t>
            </a:r>
            <a:r>
              <a:rPr lang="ko-KR" altLang="en-US" dirty="0" err="1"/>
              <a:t>신경쓰지</a:t>
            </a:r>
            <a:r>
              <a:rPr lang="ko-KR" altLang="en-US" dirty="0"/>
              <a:t> 않게 </a:t>
            </a:r>
            <a:r>
              <a:rPr lang="ko-KR" altLang="en-US" b="1" dirty="0"/>
              <a:t>소문자 사용을 권고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ko-KR" altLang="en-US" dirty="0" err="1"/>
              <a:t>언더</a:t>
            </a:r>
            <a:r>
              <a:rPr lang="ko-KR" altLang="en-US" dirty="0"/>
              <a:t> 바와 영어 단어를 적절히 섞어 가독성이 좋게 하기를 권고합니다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안 좋은 예</a:t>
            </a:r>
            <a:r>
              <a:rPr lang="en-US" altLang="ko-KR" dirty="0"/>
              <a:t>: </a:t>
            </a:r>
            <a:r>
              <a:rPr lang="en-US" altLang="ko-KR" dirty="0" err="1"/>
              <a:t>myname</a:t>
            </a:r>
            <a:r>
              <a:rPr lang="en-US" altLang="ko-KR" dirty="0"/>
              <a:t>, </a:t>
            </a:r>
            <a:r>
              <a:rPr lang="en-US" altLang="ko-KR" dirty="0" err="1"/>
              <a:t>englishscore</a:t>
            </a:r>
            <a:endParaRPr lang="en-US" altLang="ko-KR" dirty="0"/>
          </a:p>
          <a:p>
            <a:pPr lvl="1"/>
            <a:r>
              <a:rPr lang="ko-KR" altLang="en-US" dirty="0"/>
              <a:t>좋은 예</a:t>
            </a:r>
            <a:r>
              <a:rPr lang="en-US" altLang="ko-KR" dirty="0"/>
              <a:t>: </a:t>
            </a:r>
            <a:r>
              <a:rPr lang="en-US" altLang="ko-KR" dirty="0" err="1"/>
              <a:t>my_name</a:t>
            </a:r>
            <a:r>
              <a:rPr lang="en-US" altLang="ko-KR" dirty="0"/>
              <a:t>, </a:t>
            </a:r>
            <a:r>
              <a:rPr lang="en-US" altLang="ko-KR" dirty="0" err="1"/>
              <a:t>english_score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43336-11FB-4412-B638-AC6FCD50052A}"/>
              </a:ext>
            </a:extLst>
          </p:cNvPr>
          <p:cNvSpPr txBox="1"/>
          <p:nvPr/>
        </p:nvSpPr>
        <p:spPr>
          <a:xfrm>
            <a:off x="7647162" y="5082271"/>
            <a:ext cx="428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※ type()</a:t>
            </a:r>
            <a:r>
              <a:rPr lang="ko-KR" altLang="en-US" sz="900" dirty="0">
                <a:solidFill>
                  <a:srgbClr val="FF0000"/>
                </a:solidFill>
              </a:rPr>
              <a:t>은</a:t>
            </a:r>
            <a:r>
              <a:rPr lang="en-US" altLang="ko-KR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>
                <a:solidFill>
                  <a:srgbClr val="FF0000"/>
                </a:solidFill>
              </a:rPr>
              <a:t>함수이기 때문에 변수 처럼 사용시 함수로 사용 </a:t>
            </a:r>
            <a:r>
              <a:rPr lang="ko-KR" altLang="en-US" sz="900" dirty="0" err="1">
                <a:solidFill>
                  <a:srgbClr val="FF0000"/>
                </a:solidFill>
              </a:rPr>
              <a:t>할때</a:t>
            </a:r>
            <a:r>
              <a:rPr lang="ko-KR" altLang="en-US" sz="900" dirty="0">
                <a:solidFill>
                  <a:srgbClr val="FF0000"/>
                </a:solidFill>
              </a:rPr>
              <a:t> 에러가 발생 함</a:t>
            </a:r>
            <a:endParaRPr lang="en-US" altLang="ko-KR" sz="900" dirty="0">
              <a:solidFill>
                <a:srgbClr val="FF0000"/>
              </a:solidFill>
            </a:endParaRPr>
          </a:p>
          <a:p>
            <a:r>
              <a:rPr lang="ko-KR" altLang="en-US" sz="900" dirty="0">
                <a:solidFill>
                  <a:srgbClr val="FF0000"/>
                </a:solidFill>
              </a:rPr>
              <a:t>발생시 </a:t>
            </a:r>
            <a:r>
              <a:rPr lang="en-US" altLang="ko-KR" sz="900" dirty="0">
                <a:solidFill>
                  <a:srgbClr val="FF0000"/>
                </a:solidFill>
              </a:rPr>
              <a:t>del type</a:t>
            </a:r>
            <a:r>
              <a:rPr lang="ko-KR" altLang="en-US" sz="900" dirty="0">
                <a:solidFill>
                  <a:srgbClr val="FF0000"/>
                </a:solidFill>
              </a:rPr>
              <a:t>으로 변수를 지워야 함</a:t>
            </a:r>
            <a:endParaRPr lang="en-US" altLang="ko-KR" sz="9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9120D9-0C5E-413B-BC8C-1CF21FDC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406397"/>
            <a:ext cx="80391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746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</a:t>
            </a:r>
            <a:r>
              <a:rPr lang="ko-KR" altLang="en-US" dirty="0" err="1"/>
              <a:t>슬라이싱</a:t>
            </a:r>
            <a:r>
              <a:rPr lang="ko-KR" altLang="en-US" dirty="0"/>
              <a:t> 연습문제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B32392-1D93-473F-BB82-E92BD723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13572"/>
            <a:ext cx="115633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68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연산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리스트 더하기</a:t>
            </a:r>
            <a:endParaRPr lang="ko-KR" altLang="en-US" sz="1200" dirty="0"/>
          </a:p>
          <a:p>
            <a:r>
              <a:rPr lang="ko-KR" altLang="en-US" dirty="0"/>
              <a:t>리스트를 더하면 두 리스트가 연결되는 결과를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다음과 같이 복합 대입 연산자를 사용해 리스트를 연결할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리스트 반복</a:t>
            </a:r>
            <a:endParaRPr lang="ko-KR" altLang="en-US" sz="1200" dirty="0"/>
          </a:p>
          <a:p>
            <a:r>
              <a:rPr lang="ko-KR" altLang="en-US" dirty="0"/>
              <a:t>리스트에 양의 정수를 곱하면 그 수 만큼 요소가 반복됩니다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정수 </a:t>
            </a:r>
            <a:r>
              <a:rPr lang="en-US" altLang="ko-KR" dirty="0"/>
              <a:t>0</a:t>
            </a:r>
            <a:r>
              <a:rPr lang="ko-KR" altLang="en-US" dirty="0"/>
              <a:t>을 곱하면 리스트 요소가 모두 제거되어 빈 리스트가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FFA8366-E156-4FD5-845E-E8BE1570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88" y="1113572"/>
            <a:ext cx="8017405" cy="14382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538B51-913F-4DB0-BCF5-E1F3314D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87" y="2594293"/>
            <a:ext cx="8017406" cy="13620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E0DF69-A249-4514-B082-1A2F80E74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87" y="4020349"/>
            <a:ext cx="8017406" cy="13906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88E4F61-435B-43A8-A942-E9560D1B0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887" y="5476345"/>
            <a:ext cx="8017406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413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연산 연습문제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4E1388-875E-4E99-8016-A94DB2F29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" y="1113572"/>
            <a:ext cx="1163743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121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r>
              <a:rPr lang="ko-KR" altLang="en-US" dirty="0"/>
              <a:t>인덱싱 또는 </a:t>
            </a:r>
            <a:r>
              <a:rPr lang="ko-KR" altLang="en-US" dirty="0" err="1"/>
              <a:t>슬라이싱</a:t>
            </a:r>
            <a:r>
              <a:rPr lang="ko-KR" altLang="en-US" dirty="0"/>
              <a:t> 결과에 대해 요소를 변경하거나 삭제할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append()</a:t>
            </a:r>
            <a:r>
              <a:rPr lang="en-US" altLang="ko-KR" dirty="0"/>
              <a:t>, </a:t>
            </a:r>
            <a:r>
              <a:rPr lang="en-US" altLang="ko-KR" b="1" dirty="0"/>
              <a:t>insert()</a:t>
            </a:r>
            <a:r>
              <a:rPr lang="ko-KR" altLang="en-US" dirty="0"/>
              <a:t> 메서드를 사용해 요소를 추가할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sz="1300" b="1" dirty="0"/>
              <a:t>변경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범위 내 변경</a:t>
            </a:r>
            <a:endParaRPr lang="ko-KR" altLang="en-US" sz="1200" dirty="0"/>
          </a:p>
          <a:p>
            <a:r>
              <a:rPr lang="ko-KR" altLang="en-US" dirty="0"/>
              <a:t>기존 요소의 값이 변경됩니다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30FDE8-6E14-4BA6-B2C4-2CA46D279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2" y="1113572"/>
            <a:ext cx="8017404" cy="40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178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범위 밖 변경</a:t>
            </a:r>
            <a:endParaRPr lang="ko-KR" altLang="en-US" sz="1200" dirty="0"/>
          </a:p>
          <a:p>
            <a:r>
              <a:rPr lang="ko-KR" altLang="en-US" dirty="0"/>
              <a:t>범위를 벗어나는 요소 값을 변경하면 요소가 추가됩니다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범위가 꼭 연결되지 않아도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D00F7-821A-440F-A034-FE6E7FBE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1"/>
            <a:ext cx="8017404" cy="289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441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ko-KR" altLang="en-US" sz="1300" b="1" dirty="0"/>
              <a:t>추가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뒤에 요소 하나 추가</a:t>
            </a:r>
            <a:endParaRPr lang="ko-KR" altLang="en-US" sz="1200" dirty="0"/>
          </a:p>
          <a:p>
            <a:r>
              <a:rPr lang="en-US" altLang="ko-KR" b="1" dirty="0"/>
              <a:t>append()</a:t>
            </a:r>
            <a:r>
              <a:rPr lang="ko-KR" altLang="en-US" dirty="0"/>
              <a:t> 메서드를 사용해서 맨 뒤에 요소 </a:t>
            </a:r>
            <a:r>
              <a:rPr lang="ko-KR" altLang="en-US" b="1" dirty="0"/>
              <a:t>하나</a:t>
            </a:r>
            <a:r>
              <a:rPr lang="ko-KR" altLang="en-US" dirty="0"/>
              <a:t>를 추가할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중간에 요소 추가</a:t>
            </a:r>
            <a:endParaRPr lang="ko-KR" altLang="en-US" sz="1200" dirty="0"/>
          </a:p>
          <a:p>
            <a:r>
              <a:rPr lang="en-US" altLang="ko-KR" b="1" dirty="0"/>
              <a:t>insert()</a:t>
            </a:r>
            <a:r>
              <a:rPr lang="ko-KR" altLang="en-US" dirty="0"/>
              <a:t> 메서드를 사용하면 원하는 위치에 요소를 추가할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CD3EDF-B211-4A71-BC71-1B04D40EA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2695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EE7B2E-EFC5-490F-B8CD-C2F52DB3E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4150779"/>
            <a:ext cx="8017404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281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ko-KR" altLang="en-US" sz="1300" b="1" dirty="0"/>
              <a:t>추가</a:t>
            </a: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뒤에 리스트 붙이기 </a:t>
            </a:r>
            <a:r>
              <a:rPr lang="en-US" altLang="ko-KR" sz="1200" b="1" dirty="0"/>
              <a:t>#1</a:t>
            </a:r>
            <a:endParaRPr lang="ko-KR" altLang="en-US" sz="1200" dirty="0"/>
          </a:p>
          <a:p>
            <a:r>
              <a:rPr lang="ko-KR" altLang="en-US" dirty="0"/>
              <a:t>리스트에 리스트를 더하면 리스트가 연결됩니다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뒤에 리스트 붙이기 </a:t>
            </a:r>
            <a:r>
              <a:rPr lang="en-US" altLang="ko-KR" sz="1200" b="1" dirty="0"/>
              <a:t>#2</a:t>
            </a:r>
            <a:endParaRPr lang="ko-KR" altLang="en-US" sz="1200" dirty="0"/>
          </a:p>
          <a:p>
            <a:r>
              <a:rPr lang="en-US" altLang="ko-KR" b="1" dirty="0"/>
              <a:t>extend()</a:t>
            </a:r>
            <a:r>
              <a:rPr lang="ko-KR" altLang="en-US" dirty="0"/>
              <a:t> 메서드 사용해 리스트 뒤에 리스트를 붙일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AEE80F6-B493-46BE-BACF-6250B3F8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08265"/>
            <a:ext cx="8017404" cy="18954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61EB20-638D-407F-B04F-B8A0F044A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3833283"/>
            <a:ext cx="8017404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9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요소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삭제</a:t>
            </a:r>
          </a:p>
          <a:p>
            <a:pPr marL="0" indent="0">
              <a:buNone/>
            </a:pPr>
            <a:r>
              <a:rPr lang="ko-KR" altLang="en-US" sz="1300" b="1" dirty="0"/>
              <a:t>삭제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특정 요소 삭제</a:t>
            </a:r>
            <a:endParaRPr lang="ko-KR" altLang="en-US" sz="1200" dirty="0"/>
          </a:p>
          <a:p>
            <a:r>
              <a:rPr lang="en-US" altLang="ko-KR" b="1" dirty="0"/>
              <a:t>del</a:t>
            </a:r>
            <a:r>
              <a:rPr lang="ko-KR" altLang="en-US" dirty="0"/>
              <a:t> 다음에 인덱싱 구문을 추가해 해당 요소를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범위 삭제</a:t>
            </a:r>
            <a:endParaRPr lang="ko-KR" altLang="en-US" sz="1200" dirty="0"/>
          </a:p>
          <a:p>
            <a:r>
              <a:rPr lang="en-US" altLang="ko-KR" b="1" dirty="0"/>
              <a:t>del</a:t>
            </a:r>
            <a:r>
              <a:rPr lang="ko-KR" altLang="en-US" dirty="0"/>
              <a:t> 다음에 </a:t>
            </a:r>
            <a:r>
              <a:rPr lang="ko-KR" altLang="en-US" dirty="0" err="1"/>
              <a:t>슬라이싱</a:t>
            </a:r>
            <a:r>
              <a:rPr lang="ko-KR" altLang="en-US" dirty="0"/>
              <a:t> 구문을 추가해 해당 범위 요소를 삭제합니다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전체 삭제</a:t>
            </a:r>
            <a:endParaRPr lang="ko-KR" altLang="en-US" sz="1200" dirty="0"/>
          </a:p>
          <a:p>
            <a:r>
              <a:rPr lang="en-US" altLang="ko-KR" dirty="0"/>
              <a:t>[ ]</a:t>
            </a:r>
            <a:r>
              <a:rPr lang="ko-KR" altLang="en-US" dirty="0"/>
              <a:t>를 대입하거나 </a:t>
            </a:r>
            <a:r>
              <a:rPr lang="en-US" altLang="ko-KR" b="1" dirty="0"/>
              <a:t>clear()</a:t>
            </a:r>
            <a:r>
              <a:rPr lang="ko-KR" altLang="en-US" dirty="0"/>
              <a:t> 메서드로 초기화합니다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4BD2E26-1914-44F1-9B9B-2EE33492E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8858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3C4E96-CCCB-4C14-AEFD-6143EC5DE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445583"/>
            <a:ext cx="8039100" cy="1143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49DAB68-0CEA-451E-A32C-68F66CEFC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3768162"/>
            <a:ext cx="8039100" cy="11525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1C6AA1-00F3-48B9-AB2B-62D64559E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182" y="5100266"/>
            <a:ext cx="80391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190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요소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삭제 연습문제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385CE5-C6D3-461A-9F0F-2F496C58A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1113572"/>
            <a:ext cx="8543925" cy="3524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5C5A5C-9E18-4610-BEAD-5817D703D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838" y="3235325"/>
            <a:ext cx="80105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978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복사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복사</a:t>
            </a:r>
          </a:p>
          <a:p>
            <a:r>
              <a:rPr lang="ko-KR" altLang="en-US" dirty="0"/>
              <a:t>리스트 </a:t>
            </a:r>
            <a:r>
              <a:rPr lang="en-US" altLang="ko-KR" dirty="0"/>
              <a:t>= </a:t>
            </a:r>
            <a:r>
              <a:rPr lang="ko-KR" altLang="en-US" dirty="0"/>
              <a:t>리스트 형태는 우리가 생각하는 복사가 아닙니다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범위를 지정한 복사가 완전한</a:t>
            </a:r>
            <a:r>
              <a:rPr lang="en-US" altLang="ko-KR" b="1" dirty="0"/>
              <a:t> </a:t>
            </a:r>
            <a:r>
              <a:rPr lang="ko-KR" altLang="en-US" b="1" dirty="0"/>
              <a:t>복사입니다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r>
              <a:rPr lang="ko-KR" altLang="en-US" dirty="0"/>
              <a:t>원본이든 복사본이든 한 쪽 변경이 다른 쪽에 영향을 준다면 완전한 복사가 아닙니다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원본이든 복사본이든 한 쪽 변경이 다른 쪽에 영향을 주지 않을 때 완전한 복사입니다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범위를 지정한 복사 방법 외에도 </a:t>
            </a:r>
            <a:r>
              <a:rPr lang="en-US" altLang="ko-KR" b="1" dirty="0"/>
              <a:t>copy()</a:t>
            </a:r>
            <a:r>
              <a:rPr lang="ko-KR" altLang="en-US" dirty="0"/>
              <a:t> 메서드를 사용하는 방법도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두 구문이 완전히 복사하는 방법이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FE81E73-8BA5-4CC5-A6C7-C06E5954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485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99D1E6-785A-4A4A-BD58-DFF3EE05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664482"/>
            <a:ext cx="8017404" cy="1362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69A043-AE62-4C8D-AEAF-1612D139A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0" y="4104745"/>
            <a:ext cx="8017404" cy="13239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C30686A-EE75-47C3-9DA8-61163B1F0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890" y="5562599"/>
            <a:ext cx="8017404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2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산술 연산자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산술 연산자</a:t>
            </a:r>
            <a:r>
              <a:rPr lang="en-US" altLang="ko-KR" sz="1400" b="1" dirty="0"/>
              <a:t>(Arithmetic Operators)</a:t>
            </a:r>
          </a:p>
          <a:p>
            <a:r>
              <a:rPr lang="ko-KR" altLang="en-US" b="1" dirty="0"/>
              <a:t>사칙연산</a:t>
            </a:r>
            <a:r>
              <a:rPr lang="en-US" altLang="ko-KR" b="1" dirty="0"/>
              <a:t>(+, -, *, /)</a:t>
            </a:r>
            <a:r>
              <a:rPr lang="ko-KR" altLang="en-US" dirty="0"/>
              <a:t> 은 일반적으로 알고 있는 연산 방법</a:t>
            </a:r>
            <a:r>
              <a:rPr lang="en-US" altLang="ko-KR" dirty="0"/>
              <a:t>(</a:t>
            </a:r>
            <a:r>
              <a:rPr lang="ko-KR" altLang="en-US" dirty="0"/>
              <a:t>더하기 빼기 등</a:t>
            </a:r>
            <a:r>
              <a:rPr lang="en-US" altLang="ko-KR" dirty="0"/>
              <a:t>)</a:t>
            </a:r>
            <a:r>
              <a:rPr lang="ko-KR" altLang="en-US" dirty="0"/>
              <a:t>과 같습니다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나머지</a:t>
            </a:r>
            <a:r>
              <a:rPr lang="en-US" altLang="ko-KR" dirty="0"/>
              <a:t>(%), </a:t>
            </a:r>
            <a:r>
              <a:rPr lang="ko-KR" altLang="en-US" b="1" dirty="0"/>
              <a:t>몫</a:t>
            </a:r>
            <a:r>
              <a:rPr lang="en-US" altLang="ko-KR" dirty="0"/>
              <a:t>(//), </a:t>
            </a:r>
            <a:r>
              <a:rPr lang="ko-KR" altLang="en-US" b="1" dirty="0"/>
              <a:t>제곱</a:t>
            </a:r>
            <a:r>
              <a:rPr lang="en-US" altLang="ko-KR" dirty="0"/>
              <a:t>(**)</a:t>
            </a:r>
            <a:r>
              <a:rPr lang="ko-KR" altLang="en-US" dirty="0"/>
              <a:t>에 대한 부분은 조금 낯설 것이니 관심을 두고 배워야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값을 더하거나 빼는 등의 처리를 하는 연산자를 </a:t>
            </a:r>
            <a:r>
              <a:rPr lang="ko-KR" altLang="en-US" b="1" dirty="0"/>
              <a:t>산술 연산자</a:t>
            </a:r>
            <a:r>
              <a:rPr lang="ko-KR" altLang="en-US" dirty="0"/>
              <a:t>라고 부릅니다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정수</a:t>
            </a:r>
            <a:r>
              <a:rPr lang="ko-KR" altLang="en-US" dirty="0"/>
              <a:t>는 소수점이 없는 숫자이며</a:t>
            </a:r>
            <a:r>
              <a:rPr lang="en-US" altLang="ko-KR" dirty="0"/>
              <a:t>, </a:t>
            </a:r>
            <a:r>
              <a:rPr lang="ko-KR" altLang="en-US" dirty="0"/>
              <a:t>음의 정수</a:t>
            </a:r>
            <a:r>
              <a:rPr lang="en-US" altLang="ko-KR" dirty="0"/>
              <a:t>, 0, </a:t>
            </a:r>
            <a:r>
              <a:rPr lang="ko-KR" altLang="en-US" dirty="0"/>
              <a:t>양의 정수를 갖습니다</a:t>
            </a:r>
            <a:r>
              <a:rPr lang="en-US" altLang="ko-KR" dirty="0"/>
              <a:t>. </a:t>
            </a:r>
            <a:r>
              <a:rPr lang="en-US" altLang="ko-KR" i="1" dirty="0"/>
              <a:t>ex) -10, 0, 15</a:t>
            </a:r>
            <a:endParaRPr lang="ko-KR" altLang="en-US" dirty="0"/>
          </a:p>
          <a:p>
            <a:r>
              <a:rPr lang="ko-KR" altLang="en-US" b="1" dirty="0"/>
              <a:t>실수</a:t>
            </a:r>
            <a:r>
              <a:rPr lang="ko-KR" altLang="en-US" dirty="0"/>
              <a:t>는 소수점이 있는 숫자 입니다</a:t>
            </a:r>
            <a:r>
              <a:rPr lang="en-US" altLang="ko-KR" dirty="0"/>
              <a:t>. </a:t>
            </a:r>
            <a:r>
              <a:rPr lang="en-US" altLang="ko-KR" i="1" dirty="0"/>
              <a:t>ex) 123.45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2175BC-FA52-4049-9991-ECE2ACFC1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6677025" cy="29432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8DF8EC-1646-416C-AA96-110C4CFB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942" y="3737175"/>
            <a:ext cx="61150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256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관련 메서드</a:t>
            </a:r>
          </a:p>
          <a:p>
            <a:r>
              <a:rPr lang="ko-KR" altLang="en-US" dirty="0"/>
              <a:t>다음 메서드들은 </a:t>
            </a:r>
            <a:r>
              <a:rPr lang="ko-KR" altLang="en-US" dirty="0" err="1"/>
              <a:t>알아두면</a:t>
            </a:r>
            <a:r>
              <a:rPr lang="ko-KR" altLang="en-US" dirty="0"/>
              <a:t> 편리하게 쓰일 때가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관련 메서드에 의한 변경은 변수에 바로 반영되지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리스트 관련 메서드에 의한 변경은 변수에 바로 반영이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count(), index()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개수와 위치 조회</a:t>
            </a:r>
            <a:endParaRPr lang="ko-KR" altLang="en-US" sz="1200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endParaRPr lang="ko-KR" altLang="en-US" sz="13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ko-KR" altLang="en-US" sz="1400" b="1" dirty="0"/>
          </a:p>
          <a:p>
            <a:pPr marL="0" indent="0">
              <a:buNone/>
            </a:pPr>
            <a:r>
              <a:rPr lang="en-US" altLang="ko-KR" sz="1200" b="1" dirty="0"/>
              <a:t>2) append()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하나 추가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8B9359-2102-4BBA-973D-D6AB66329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8017404" cy="16573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7658B82-EAB3-43BE-85BF-5473E1E7D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91" y="2834787"/>
            <a:ext cx="8039100" cy="16668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BBC5385-BE17-44F4-9EE0-E1C52AB96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91" y="4565527"/>
            <a:ext cx="8039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330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관련 메서드</a:t>
            </a:r>
          </a:p>
          <a:p>
            <a:pPr marL="0" indent="0">
              <a:buNone/>
            </a:pPr>
            <a:r>
              <a:rPr lang="en-US" altLang="ko-KR" sz="1200" b="1" dirty="0"/>
              <a:t>3) reverse(), sort()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순서 변경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4) insert()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지정한 위치에 요소 추가</a:t>
            </a:r>
            <a:endParaRPr lang="en-US" altLang="ko-KR" sz="1200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98BEDC-3BCD-4264-A94D-CEBE7108A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21140" cy="27620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E21DA0-D2E6-42A7-A230-D184149CC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033919"/>
            <a:ext cx="8021140" cy="26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013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리스트 관련 메서드</a:t>
            </a:r>
          </a:p>
          <a:p>
            <a:pPr marL="0" indent="0">
              <a:buNone/>
            </a:pPr>
            <a:r>
              <a:rPr lang="en-US" altLang="ko-KR" sz="1200" b="1" dirty="0"/>
              <a:t>5) remove(), pop(), clear()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요소 삭제</a:t>
            </a:r>
            <a:endParaRPr lang="ko-KR" altLang="en-US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233867-96E8-4073-BE28-C17736FC4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2"/>
            <a:ext cx="8017405" cy="414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498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– </a:t>
            </a:r>
            <a:r>
              <a:rPr lang="ko-KR" altLang="en-US" dirty="0"/>
              <a:t>리스트 관련 메서드 연습문제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508DFF-B2A8-4F1B-942F-D5EB307B8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0" y="1113573"/>
            <a:ext cx="10907230" cy="51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49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1711F8-6C0C-4E6A-AD65-61477E479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141838" cy="31673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0C58AF-538C-4A18-A72D-3B951C9A6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230" y="1842488"/>
            <a:ext cx="814183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671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F1AF16-764C-4B5B-8DB2-B881922E1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554028" cy="3073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5CD97-5CF6-42E5-B26A-66BE4C689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71" y="2258466"/>
            <a:ext cx="7554028" cy="3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393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9FF4A4-8214-4A64-8EC9-E59C6F54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6173961" cy="26663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AC1F8A-CDF3-4B29-8A6F-8F68CB35B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95" y="3308752"/>
            <a:ext cx="6430876" cy="27773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4F9AE2-78D1-4CC9-A553-2546CC92E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97" y="2387600"/>
            <a:ext cx="6686008" cy="347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778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58147B-BCB7-4431-AAED-FACAFF1F6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5" y="1111316"/>
            <a:ext cx="6375399" cy="29520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FA3714-C043-4158-A1BB-C3809E109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806" y="1095532"/>
            <a:ext cx="6456394" cy="26963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C668E6-9CC9-45B4-9E69-54BF06FA4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9" y="3791870"/>
            <a:ext cx="6722534" cy="28408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BAA152-B6B9-41A3-8099-35025FCBA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9" y="3876591"/>
            <a:ext cx="7145867" cy="24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56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리스트와 비슷하며 요소 값을 바꿀 수 없는 </a:t>
            </a:r>
            <a:r>
              <a:rPr lang="ko-KR" altLang="en-US" dirty="0" err="1"/>
              <a:t>튜플에</a:t>
            </a:r>
            <a:r>
              <a:rPr lang="ko-KR" altLang="en-US" dirty="0"/>
              <a:t> 대해 학습</a:t>
            </a:r>
          </a:p>
        </p:txBody>
      </p:sp>
    </p:spTree>
    <p:extLst>
      <p:ext uri="{BB962C8B-B14F-4D97-AF65-F5344CB8AC3E}">
        <p14:creationId xmlns:p14="http://schemas.microsoft.com/office/powerpoint/2010/main" val="10415137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</a:p>
          <a:p>
            <a:r>
              <a:rPr lang="ko-KR" altLang="en-US" dirty="0" err="1"/>
              <a:t>튜플은</a:t>
            </a:r>
            <a:r>
              <a:rPr lang="ko-KR" altLang="en-US" dirty="0"/>
              <a:t> </a:t>
            </a:r>
            <a:r>
              <a:rPr lang="ko-KR" altLang="en-US" b="1" dirty="0"/>
              <a:t>리스트와 정말 비슷한 </a:t>
            </a:r>
            <a:r>
              <a:rPr lang="ko-KR" altLang="en-US" b="1" dirty="0" err="1"/>
              <a:t>자료형</a:t>
            </a:r>
            <a:r>
              <a:rPr lang="ko-KR" altLang="en-US" dirty="0" err="1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튜플은</a:t>
            </a:r>
            <a:r>
              <a:rPr lang="ko-KR" altLang="en-US" dirty="0"/>
              <a:t> 대괄호</a:t>
            </a:r>
            <a:r>
              <a:rPr lang="en-US" altLang="ko-KR" dirty="0"/>
              <a:t>([ ])</a:t>
            </a:r>
            <a:r>
              <a:rPr lang="ko-KR" altLang="en-US" dirty="0"/>
              <a:t>가 아닌 </a:t>
            </a:r>
            <a:r>
              <a:rPr lang="ko-KR" altLang="en-US" b="1" dirty="0"/>
              <a:t>소괄호</a:t>
            </a:r>
            <a:r>
              <a:rPr lang="en-US" altLang="ko-KR" b="1" dirty="0"/>
              <a:t>(( ))</a:t>
            </a:r>
            <a:r>
              <a:rPr lang="ko-KR" altLang="en-US" dirty="0"/>
              <a:t>를 사용해서 표현합니다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튜플은</a:t>
            </a:r>
            <a:r>
              <a:rPr lang="ko-KR" altLang="en-US" dirty="0"/>
              <a:t> 한 번 만들면 </a:t>
            </a:r>
            <a:r>
              <a:rPr lang="ko-KR" altLang="en-US" b="1" dirty="0"/>
              <a:t>요소의 값을 바꿀 수 없음</a:t>
            </a:r>
            <a:r>
              <a:rPr lang="ko-KR" altLang="en-US" dirty="0"/>
              <a:t>이 리스트와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외는 리스트와 같은 특성을 가지므로 이해하기 쉬울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튜플</a:t>
            </a:r>
            <a:r>
              <a:rPr lang="ko-KR" altLang="en-US" sz="1300" b="1" dirty="0"/>
              <a:t> 만들기</a:t>
            </a:r>
          </a:p>
          <a:p>
            <a:r>
              <a:rPr lang="ko-KR" altLang="en-US" dirty="0"/>
              <a:t>리스트는 대괄호</a:t>
            </a:r>
            <a:r>
              <a:rPr lang="en-US" altLang="ko-KR" dirty="0"/>
              <a:t>[[ ]]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 err="1"/>
              <a:t>튜플은</a:t>
            </a:r>
            <a:r>
              <a:rPr lang="ko-KR" altLang="en-US" dirty="0"/>
              <a:t> 소괄호</a:t>
            </a:r>
            <a:r>
              <a:rPr lang="en-US" altLang="ko-KR" dirty="0"/>
              <a:t>(( ))</a:t>
            </a:r>
            <a:r>
              <a:rPr lang="ko-KR" altLang="en-US" dirty="0"/>
              <a:t>인 사실만 기억하면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 </a:t>
            </a:r>
            <a:r>
              <a:rPr lang="ko-KR" altLang="en-US" b="1" dirty="0"/>
              <a:t>괄호를 생략할 수 있다</a:t>
            </a:r>
            <a:r>
              <a:rPr lang="ko-KR" altLang="en-US" dirty="0"/>
              <a:t>는 점은 리스트와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리스트에서는 대괄호를 생략할 수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소괄호와 대괄호 둘 다 생략할 수 있다면 무엇이 생략되었나 알 수 없을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빈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만들기</a:t>
            </a:r>
            <a:endParaRPr lang="ko-KR" altLang="en-US" sz="1200" dirty="0"/>
          </a:p>
          <a:p>
            <a:r>
              <a:rPr lang="ko-KR" altLang="en-US" dirty="0"/>
              <a:t>다음은 빈 </a:t>
            </a:r>
            <a:r>
              <a:rPr lang="ko-KR" altLang="en-US" dirty="0" err="1"/>
              <a:t>튜플을</a:t>
            </a:r>
            <a:r>
              <a:rPr lang="ko-KR" altLang="en-US" dirty="0"/>
              <a:t> 만드는 두 가지 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3FCA33-0014-4591-9095-2E7F71DD5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785854"/>
            <a:ext cx="8017403" cy="222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36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</a:t>
            </a:r>
            <a:r>
              <a:rPr lang="ko-KR" altLang="en-US" dirty="0"/>
              <a:t>산술 연산자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50B899-D34B-4194-ADD7-B47DD3DFB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5" y="1113572"/>
            <a:ext cx="11670590" cy="40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717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요소가 하나인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만들기</a:t>
            </a:r>
            <a:endParaRPr lang="ko-KR" altLang="en-US" sz="1200" dirty="0"/>
          </a:p>
          <a:p>
            <a:r>
              <a:rPr lang="ko-KR" altLang="en-US" dirty="0"/>
              <a:t>요소가 하나인 </a:t>
            </a:r>
            <a:r>
              <a:rPr lang="ko-KR" altLang="en-US" dirty="0" err="1"/>
              <a:t>튜플을</a:t>
            </a:r>
            <a:r>
              <a:rPr lang="ko-KR" altLang="en-US" dirty="0"/>
              <a:t> 만들 때는 조심해야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요소가 하나인 </a:t>
            </a:r>
            <a:r>
              <a:rPr lang="ko-KR" altLang="en-US" dirty="0" err="1"/>
              <a:t>튜플을</a:t>
            </a:r>
            <a:r>
              <a:rPr lang="ko-KR" altLang="en-US" dirty="0"/>
              <a:t> 만드는 구문이 아닌 정수형 변수를 선언한 구문입니다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1F845B-1BD1-4428-8E9F-1135145C6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942756"/>
            <a:ext cx="8017403" cy="24612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BE2E8B-858D-47E9-9CCC-35EE5DC1E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574804"/>
            <a:ext cx="8017403" cy="289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364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다양한 형태의 </a:t>
            </a:r>
            <a:r>
              <a:rPr lang="ko-KR" altLang="en-US" sz="1200" b="1" dirty="0" err="1"/>
              <a:t>튜플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BE2E8B-858D-47E9-9CCC-35EE5DC1E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13572"/>
            <a:ext cx="8017403" cy="31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436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b="1" dirty="0"/>
              <a:t>리스트 </a:t>
            </a:r>
            <a:r>
              <a:rPr lang="en-US" altLang="ko-KR" sz="1200" b="1" dirty="0"/>
              <a:t>vs. </a:t>
            </a:r>
            <a:r>
              <a:rPr lang="ko-KR" altLang="en-US" sz="1200" b="1" dirty="0" err="1"/>
              <a:t>튜플</a:t>
            </a:r>
            <a:endParaRPr lang="ko-KR" altLang="en-US" sz="1200" b="1" dirty="0"/>
          </a:p>
          <a:p>
            <a:r>
              <a:rPr lang="ko-KR" altLang="en-US" dirty="0"/>
              <a:t>리스트와 </a:t>
            </a:r>
            <a:r>
              <a:rPr lang="ko-KR" altLang="en-US" dirty="0" err="1"/>
              <a:t>튜플의</a:t>
            </a:r>
            <a:r>
              <a:rPr lang="ko-KR" altLang="en-US" dirty="0"/>
              <a:t> 차이는 사용하는 괄호가 다르며</a:t>
            </a:r>
            <a:r>
              <a:rPr lang="en-US" altLang="ko-KR" dirty="0"/>
              <a:t>, </a:t>
            </a:r>
            <a:r>
              <a:rPr lang="ko-KR" altLang="en-US" dirty="0" err="1"/>
              <a:t>튜플은</a:t>
            </a:r>
            <a:r>
              <a:rPr lang="ko-KR" altLang="en-US" dirty="0"/>
              <a:t> 요소를 변경할 수 없다고 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튜플이</a:t>
            </a:r>
            <a:r>
              <a:rPr lang="ko-KR" altLang="en-US" dirty="0"/>
              <a:t> 요소를 변경할 수 없다는 것을 확인해 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다음과 같이 리스트를 만들고 요소 하나를 변경합니다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다음과 같이 </a:t>
            </a:r>
            <a:r>
              <a:rPr lang="ko-KR" altLang="en-US" dirty="0" err="1"/>
              <a:t>튜플을</a:t>
            </a:r>
            <a:r>
              <a:rPr lang="ko-KR" altLang="en-US" dirty="0"/>
              <a:t> 만들고 요소 하나를 변경합니다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리스트와는 달리 요소를 변경할 수 없다는 오류가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DF2F2E-2727-4159-BBF4-8CA62ABE1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388291"/>
            <a:ext cx="8017405" cy="1113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0231ED-4241-4B3F-9C2D-2FFC9BC66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236666"/>
            <a:ext cx="8017405" cy="168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93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b="1" dirty="0" err="1"/>
              <a:t>튜플</a:t>
            </a:r>
            <a:r>
              <a:rPr lang="ko-KR" altLang="en-US" sz="1200" b="1" dirty="0"/>
              <a:t> 활용</a:t>
            </a:r>
          </a:p>
          <a:p>
            <a:r>
              <a:rPr lang="ko-KR" altLang="en-US" b="1" dirty="0"/>
              <a:t>괄호를 생략</a:t>
            </a:r>
            <a:r>
              <a:rPr lang="ko-KR" altLang="en-US" dirty="0"/>
              <a:t>할 수 있는 </a:t>
            </a:r>
            <a:r>
              <a:rPr lang="ko-KR" altLang="en-US" dirty="0" err="1"/>
              <a:t>튜플의</a:t>
            </a:r>
            <a:r>
              <a:rPr lang="ko-KR" altLang="en-US" dirty="0"/>
              <a:t> 특징을 이용하면 편리한 부분이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우선 여러 변수에 동시에 값을 대입할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DB684F-896C-4CD1-B4B4-FD6EE3F27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270577"/>
            <a:ext cx="8017404" cy="1053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E1D8B5-DF00-47D4-B75E-3C2F94336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733921"/>
            <a:ext cx="8017405" cy="21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318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b="1" dirty="0" err="1"/>
              <a:t>튜플</a:t>
            </a:r>
            <a:r>
              <a:rPr lang="ko-KR" altLang="en-US" sz="1200" b="1" dirty="0"/>
              <a:t> 활용</a:t>
            </a:r>
          </a:p>
          <a:p>
            <a:r>
              <a:rPr lang="ko-KR" altLang="en-US" b="1" dirty="0"/>
              <a:t>괄호를 생략</a:t>
            </a:r>
            <a:r>
              <a:rPr lang="ko-KR" altLang="en-US" dirty="0"/>
              <a:t>할 수 있는 </a:t>
            </a:r>
            <a:r>
              <a:rPr lang="ko-KR" altLang="en-US" dirty="0" err="1"/>
              <a:t>튜플의</a:t>
            </a:r>
            <a:r>
              <a:rPr lang="ko-KR" altLang="en-US" dirty="0"/>
              <a:t> 특징을 이용하면 편리한 부분이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우선 여러 변수에 동시에 값을 대입할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DB684F-896C-4CD1-B4B4-FD6EE3F27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270577"/>
            <a:ext cx="8017404" cy="1053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E1D8B5-DF00-47D4-B75E-3C2F94336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733921"/>
            <a:ext cx="8017405" cy="21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064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b="1" dirty="0" err="1"/>
              <a:t>튜플</a:t>
            </a:r>
            <a:r>
              <a:rPr lang="ko-KR" altLang="en-US" sz="1200" b="1" dirty="0"/>
              <a:t> 활용</a:t>
            </a:r>
          </a:p>
          <a:p>
            <a:r>
              <a:rPr lang="ko-KR" altLang="en-US" dirty="0"/>
              <a:t>두 변수의 값을 교환할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</a:t>
            </a:r>
            <a:r>
              <a:rPr lang="ko-KR" altLang="en-US" dirty="0" err="1"/>
              <a:t>리턴값을</a:t>
            </a:r>
            <a:r>
              <a:rPr lang="ko-KR" altLang="en-US" dirty="0"/>
              <a:t> 두 변수에 대입할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579E80-789B-4ACB-8489-0E1DA744C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570020"/>
            <a:ext cx="8017404" cy="10138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1144F9-2FAE-450E-AA2D-1EEE2B4CF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198987"/>
            <a:ext cx="8017405" cy="8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839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인덱싱과 </a:t>
            </a:r>
            <a:r>
              <a:rPr lang="ko-KR" altLang="en-US" dirty="0" err="1"/>
              <a:t>슬라이싱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튜플</a:t>
            </a:r>
            <a:r>
              <a:rPr lang="ko-KR" altLang="en-US" sz="1300" b="1" dirty="0"/>
              <a:t> 인덱싱과 </a:t>
            </a:r>
            <a:r>
              <a:rPr lang="ko-KR" altLang="en-US" sz="1300" b="1" dirty="0" err="1"/>
              <a:t>슬라이싱</a:t>
            </a:r>
            <a:endParaRPr lang="ko-KR" altLang="en-US" sz="1300" b="1" dirty="0"/>
          </a:p>
          <a:p>
            <a:r>
              <a:rPr lang="ko-KR" altLang="en-US" dirty="0"/>
              <a:t>앞에서 다룬 리스트와 방법과 결과가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인덱싱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슬라이싱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7CBA5C-35EE-47CC-830B-FA45824F3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4198013"/>
            <a:ext cx="8017404" cy="8735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ADDED-DB82-4437-8792-0B463FB16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13572"/>
            <a:ext cx="8017404" cy="28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056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튜플</a:t>
            </a:r>
            <a:r>
              <a:rPr lang="ko-KR" altLang="en-US" dirty="0"/>
              <a:t>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튜플</a:t>
            </a:r>
            <a:r>
              <a:rPr lang="en-US" altLang="ko-KR" sz="1400" b="1" dirty="0"/>
              <a:t>(Tuple) </a:t>
            </a:r>
            <a:r>
              <a:rPr lang="ko-KR" altLang="en-US" sz="1400" b="1" dirty="0"/>
              <a:t>자료형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튜플</a:t>
            </a:r>
            <a:r>
              <a:rPr lang="ko-KR" altLang="en-US" sz="1300" b="1" dirty="0"/>
              <a:t> 연산</a:t>
            </a:r>
          </a:p>
          <a:p>
            <a:r>
              <a:rPr lang="ko-KR" altLang="en-US" dirty="0"/>
              <a:t>연산 방법과 결과가 앞에서 다룬 리스트와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F47614-61C1-4468-AC2F-CC7618605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36837"/>
            <a:ext cx="8017404" cy="301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024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중복을 허용하지 않는 집합에 대해 학습함</a:t>
            </a:r>
          </a:p>
        </p:txBody>
      </p:sp>
    </p:spTree>
    <p:extLst>
      <p:ext uri="{BB962C8B-B14F-4D97-AF65-F5344CB8AC3E}">
        <p14:creationId xmlns:p14="http://schemas.microsoft.com/office/powerpoint/2010/main" val="23046194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</a:p>
          <a:p>
            <a:r>
              <a:rPr lang="ko-KR" altLang="en-US" b="1" dirty="0"/>
              <a:t>집합 연산</a:t>
            </a:r>
            <a:r>
              <a:rPr lang="en-US" altLang="ko-KR" dirty="0"/>
              <a:t>(</a:t>
            </a:r>
            <a:r>
              <a:rPr lang="ko-KR" altLang="en-US" dirty="0"/>
              <a:t>교집합</a:t>
            </a:r>
            <a:r>
              <a:rPr lang="en-US" altLang="ko-KR" dirty="0"/>
              <a:t>, </a:t>
            </a:r>
            <a:r>
              <a:rPr lang="ko-KR" altLang="en-US" dirty="0"/>
              <a:t>합집합</a:t>
            </a:r>
            <a:r>
              <a:rPr lang="en-US" altLang="ko-KR" dirty="0"/>
              <a:t>, </a:t>
            </a:r>
            <a:r>
              <a:rPr lang="ko-KR" altLang="en-US" dirty="0" err="1"/>
              <a:t>차집합</a:t>
            </a:r>
            <a:r>
              <a:rPr lang="en-US" altLang="ko-KR" dirty="0"/>
              <a:t>, </a:t>
            </a:r>
            <a:r>
              <a:rPr lang="ko-KR" altLang="en-US" dirty="0"/>
              <a:t>대칭 </a:t>
            </a:r>
            <a:r>
              <a:rPr lang="ko-KR" altLang="en-US" dirty="0" err="1"/>
              <a:t>차집합</a:t>
            </a:r>
            <a:r>
              <a:rPr lang="en-US" altLang="ko-KR" dirty="0"/>
              <a:t>)</a:t>
            </a:r>
            <a:r>
              <a:rPr lang="ko-KR" altLang="en-US" dirty="0"/>
              <a:t>을 위한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중복을 허용하지 않아 중복된 원소는 하나만 제외하고 모두 무시됩니다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원소의 </a:t>
            </a:r>
            <a:r>
              <a:rPr lang="ko-KR" altLang="en-US" b="1" dirty="0"/>
              <a:t>순서가 의미가 없으므로 인덱싱과 </a:t>
            </a:r>
            <a:r>
              <a:rPr lang="ko-KR" altLang="en-US" b="1" dirty="0" err="1"/>
              <a:t>슬라이싱으로</a:t>
            </a:r>
            <a:r>
              <a:rPr lang="ko-KR" altLang="en-US" b="1" dirty="0"/>
              <a:t> 값을 얻을 수 없습니다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pPr marL="0" indent="0">
              <a:buNone/>
            </a:pPr>
            <a:r>
              <a:rPr lang="ko-KR" altLang="en-US" sz="1300" b="1" dirty="0"/>
              <a:t>집합 만들기</a:t>
            </a:r>
            <a:endParaRPr lang="en-US" altLang="ko-KR" sz="1300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정수를 갖는 집합</a:t>
            </a: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문자열을 갖는 집합</a:t>
            </a:r>
          </a:p>
          <a:p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5D510E-4F03-414D-8C2F-370B4335C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2996900"/>
            <a:ext cx="8017404" cy="13874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5FCD51-D02E-4DF0-B31C-EC0E9E706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4461496"/>
            <a:ext cx="8017404" cy="13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4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연산자와 기본 자료형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기본 자료형 </a:t>
            </a:r>
            <a:r>
              <a:rPr lang="en-US" altLang="ko-KR" dirty="0"/>
              <a:t>– print()</a:t>
            </a:r>
            <a:r>
              <a:rPr lang="ko-KR" altLang="en-US" dirty="0"/>
              <a:t> 함수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print() </a:t>
            </a:r>
            <a:r>
              <a:rPr lang="ko-KR" altLang="en-US" sz="1400" b="1" dirty="0"/>
              <a:t>함수</a:t>
            </a:r>
          </a:p>
          <a:p>
            <a:r>
              <a:rPr lang="ko-KR" altLang="en-US" dirty="0"/>
              <a:t>어떤 처리를 위해 미리 작성되어 </a:t>
            </a:r>
            <a:r>
              <a:rPr lang="ko-KR" altLang="en-US" dirty="0" err="1"/>
              <a:t>모듈화된</a:t>
            </a:r>
            <a:r>
              <a:rPr lang="ko-KR" altLang="en-US" dirty="0"/>
              <a:t> 코드를 </a:t>
            </a:r>
            <a:r>
              <a:rPr lang="ko-KR" altLang="en-US" b="1" dirty="0"/>
              <a:t>함수</a:t>
            </a:r>
            <a:r>
              <a:rPr lang="en-US" altLang="ko-KR" b="1" dirty="0"/>
              <a:t>(Function)</a:t>
            </a:r>
            <a:r>
              <a:rPr lang="ko-KR" altLang="en-US" dirty="0"/>
              <a:t> 라고 부릅니다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에서 가장 많이 사용하는 함수가 </a:t>
            </a:r>
            <a:r>
              <a:rPr lang="en-US" altLang="ko-KR" b="1" dirty="0"/>
              <a:t>print() </a:t>
            </a:r>
            <a:r>
              <a:rPr lang="ko-KR" altLang="en-US" b="1" dirty="0"/>
              <a:t>함수</a:t>
            </a:r>
            <a:r>
              <a:rPr lang="ko-KR" altLang="en-US" dirty="0"/>
              <a:t>일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 값</a:t>
            </a:r>
            <a:r>
              <a:rPr lang="en-US" altLang="ko-KR" dirty="0"/>
              <a:t>, </a:t>
            </a:r>
            <a:r>
              <a:rPr lang="ko-KR" altLang="en-US" dirty="0"/>
              <a:t>변수의 값</a:t>
            </a:r>
            <a:r>
              <a:rPr lang="en-US" altLang="ko-KR" dirty="0"/>
              <a:t>, </a:t>
            </a:r>
            <a:r>
              <a:rPr lang="ko-KR" altLang="en-US" dirty="0"/>
              <a:t>연산 결과 등을 확인하기 위해 </a:t>
            </a:r>
            <a:r>
              <a:rPr lang="en-US" altLang="ko-KR" dirty="0"/>
              <a:t>print() </a:t>
            </a:r>
            <a:r>
              <a:rPr lang="ko-KR" altLang="en-US" dirty="0"/>
              <a:t>함수를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코드의 실행 결과를 비교해 보면 </a:t>
            </a:r>
            <a:r>
              <a:rPr lang="en-US" altLang="ko-KR" dirty="0"/>
              <a:t>print() </a:t>
            </a:r>
            <a:r>
              <a:rPr lang="ko-KR" altLang="en-US" dirty="0"/>
              <a:t>함수의 필요성을 알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8D5443-EDA5-4884-AABC-4358A6C35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91" y="1113572"/>
            <a:ext cx="5594176" cy="33060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09C840-3187-434C-B6FE-ED19728F2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868" y="2455333"/>
            <a:ext cx="5454295" cy="40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81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b="1" dirty="0"/>
          </a:p>
          <a:p>
            <a:pPr marL="0" indent="0">
              <a:buNone/>
            </a:pPr>
            <a:endParaRPr lang="en-US" altLang="ko-KR" sz="13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여러 자료형을 갖는 집합</a:t>
            </a: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0A001E-BF73-4768-B9E0-52E2A83FC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532218"/>
            <a:ext cx="8017404" cy="18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372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집합으로 자료형 변환</a:t>
            </a:r>
          </a:p>
          <a:p>
            <a:r>
              <a:rPr lang="en-US" altLang="ko-KR" b="1" dirty="0"/>
              <a:t>set()</a:t>
            </a:r>
            <a:r>
              <a:rPr lang="ko-KR" altLang="en-US" dirty="0"/>
              <a:t> 함수를 사용해 다른 자료형을 집합으로 변환합니다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집합은 요소의 순서가 없으니 변환 후 요소 순서가 어떻게 될 지 알 수 없습니다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문자열 → 집합</a:t>
            </a:r>
            <a:endParaRPr lang="ko-KR" altLang="en-US" sz="1200" dirty="0"/>
          </a:p>
          <a:p>
            <a:r>
              <a:rPr lang="en-US" altLang="ko-KR" dirty="0"/>
              <a:t>list(), tuple() </a:t>
            </a:r>
            <a:r>
              <a:rPr lang="ko-KR" altLang="en-US" dirty="0"/>
              <a:t>함수로 문자열을 리스트나 </a:t>
            </a:r>
            <a:r>
              <a:rPr lang="ko-KR" altLang="en-US" dirty="0" err="1"/>
              <a:t>튜플로</a:t>
            </a:r>
            <a:r>
              <a:rPr lang="ko-KR" altLang="en-US" dirty="0"/>
              <a:t> 변환할 수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set() </a:t>
            </a:r>
            <a:r>
              <a:rPr lang="ko-KR" altLang="en-US" dirty="0"/>
              <a:t>함수로 개별 문자를 요소로 갖는 집합을 만들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같은 요소를 갖지 않는 집합의 특징에 따라 </a:t>
            </a:r>
            <a:r>
              <a:rPr lang="ko-KR" altLang="en-US" b="1" dirty="0"/>
              <a:t>중복된 문자는 제거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range() → </a:t>
            </a:r>
            <a:r>
              <a:rPr lang="ko-KR" altLang="en-US" sz="1200" b="1" dirty="0"/>
              <a:t>집합</a:t>
            </a:r>
            <a:endParaRPr lang="ko-KR" altLang="en-US" sz="1200" dirty="0"/>
          </a:p>
          <a:p>
            <a:r>
              <a:rPr lang="en-US" altLang="ko-KR" dirty="0"/>
              <a:t>range() </a:t>
            </a:r>
            <a:r>
              <a:rPr lang="ko-KR" altLang="en-US" dirty="0"/>
              <a:t>함수로 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집합등</a:t>
            </a:r>
            <a:r>
              <a:rPr lang="ko-KR" altLang="en-US" dirty="0"/>
              <a:t> 다양한 자료형을 만들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D719A1-A35D-458C-A4F0-FDE82795A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2777067"/>
            <a:ext cx="8017405" cy="12831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1C9217-1B79-40B0-958F-46ADA5289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766733"/>
            <a:ext cx="8017405" cy="128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938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집합으로 자료형 변환</a:t>
            </a:r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리스트 → 집합</a:t>
            </a:r>
          </a:p>
          <a:p>
            <a:r>
              <a:rPr lang="ko-KR" altLang="en-US" dirty="0"/>
              <a:t>리스트가 집합으로 변환되면 중복된 요소는 제거됩니다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 err="1"/>
              <a:t>튜풀</a:t>
            </a:r>
            <a:r>
              <a:rPr lang="ko-KR" altLang="en-US" sz="1200" b="1" dirty="0"/>
              <a:t> → 집합</a:t>
            </a:r>
          </a:p>
          <a:p>
            <a:r>
              <a:rPr lang="ko-KR" altLang="en-US" dirty="0"/>
              <a:t>역시 중복된 요소는 제거됩니다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2FE05D-BFB3-4B58-AB67-7BECCB14D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767569"/>
            <a:ext cx="8017404" cy="16527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A70F3E-FFAD-4EB8-9A32-A9B03C787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833684"/>
            <a:ext cx="8017404" cy="165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9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집합 정보 확인</a:t>
            </a:r>
          </a:p>
          <a:p>
            <a:r>
              <a:rPr lang="en-US" altLang="ko-KR" b="1" dirty="0" err="1"/>
              <a:t>len</a:t>
            </a:r>
            <a:r>
              <a:rPr lang="en-US" altLang="ko-KR" b="1" dirty="0"/>
              <a:t>()</a:t>
            </a:r>
            <a:r>
              <a:rPr lang="ko-KR" altLang="en-US" dirty="0"/>
              <a:t> 함수로 집합에 포함된 원소 개수를 확인합니다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in</a:t>
            </a:r>
            <a:r>
              <a:rPr lang="ko-KR" altLang="en-US" dirty="0"/>
              <a:t> 연산자로 집합에 요소가 속해 있는지 확인합니다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>
              <a:buAutoNum type="arabicParenR"/>
            </a:pPr>
            <a:r>
              <a:rPr lang="ko-KR" altLang="en-US" sz="1200" b="1" dirty="0"/>
              <a:t>원소 개수 확인</a:t>
            </a: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원소 포함 여부 확인</a:t>
            </a:r>
            <a:endParaRPr lang="ko-KR" altLang="en-US" sz="1200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EF65EF-158C-49EA-BB7E-0DE679200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2578460"/>
            <a:ext cx="8017404" cy="13162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03952C-02ED-48C4-858A-507FD1FD3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195593"/>
            <a:ext cx="7949671" cy="131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119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250" b="1" dirty="0"/>
              <a:t>집합 활용 </a:t>
            </a:r>
            <a:r>
              <a:rPr lang="en-US" altLang="ko-KR" sz="1250" b="1" dirty="0"/>
              <a:t>#1</a:t>
            </a:r>
          </a:p>
          <a:p>
            <a:r>
              <a:rPr lang="en-US" altLang="ko-KR" b="1" dirty="0"/>
              <a:t>list()</a:t>
            </a:r>
            <a:r>
              <a:rPr lang="ko-KR" altLang="en-US" dirty="0"/>
              <a:t> 함수를 사용해 </a:t>
            </a:r>
            <a:r>
              <a:rPr lang="ko-KR" altLang="en-US" dirty="0" err="1"/>
              <a:t>튜플이나</a:t>
            </a:r>
            <a:r>
              <a:rPr lang="ko-KR" altLang="en-US" dirty="0"/>
              <a:t> 집합을 리스트로 변환할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tuple()</a:t>
            </a:r>
            <a:r>
              <a:rPr lang="ko-KR" altLang="en-US" dirty="0"/>
              <a:t> 함수를 사용해 리스트나 집합을 </a:t>
            </a:r>
            <a:r>
              <a:rPr lang="ko-KR" altLang="en-US" dirty="0" err="1"/>
              <a:t>튜플로</a:t>
            </a:r>
            <a:r>
              <a:rPr lang="ko-KR" altLang="en-US" dirty="0"/>
              <a:t> 변환할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set()</a:t>
            </a:r>
            <a:r>
              <a:rPr lang="ko-KR" altLang="en-US" dirty="0"/>
              <a:t> 함수를 사용해 리스트나 </a:t>
            </a:r>
            <a:r>
              <a:rPr lang="ko-KR" altLang="en-US" dirty="0" err="1"/>
              <a:t>튜플을</a:t>
            </a:r>
            <a:r>
              <a:rPr lang="ko-KR" altLang="en-US" dirty="0"/>
              <a:t> 집합으로 변환할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함수들 기능에 의해 집합 기능을 멋지게 활용할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리스트 중복 요소 제거</a:t>
            </a:r>
            <a:endParaRPr lang="ko-KR" altLang="en-US" sz="1200" dirty="0"/>
          </a:p>
          <a:p>
            <a:r>
              <a:rPr lang="ko-KR" altLang="en-US" dirty="0"/>
              <a:t>집합은 중복된 요소를 갖지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특징에 활용해 리스트에서 중복된 요소를 제거할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AA1B06-C552-4DD4-9353-74CC61A80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429000"/>
            <a:ext cx="8017405" cy="21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031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튜플</a:t>
            </a:r>
            <a:r>
              <a:rPr lang="ko-KR" altLang="en-US" sz="1200" b="1" dirty="0"/>
              <a:t> 중복 요소 제거</a:t>
            </a:r>
            <a:endParaRPr lang="ko-KR" altLang="en-US" sz="1200" dirty="0"/>
          </a:p>
          <a:p>
            <a:r>
              <a:rPr lang="ko-KR" altLang="en-US" dirty="0"/>
              <a:t>위 기능은 당연히 </a:t>
            </a:r>
            <a:r>
              <a:rPr lang="ko-KR" altLang="en-US" dirty="0" err="1"/>
              <a:t>튜플에</a:t>
            </a:r>
            <a:r>
              <a:rPr lang="ko-KR" altLang="en-US" dirty="0"/>
              <a:t> 대해서도 사용할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구문에서는 </a:t>
            </a:r>
            <a:r>
              <a:rPr lang="en-US" altLang="ko-KR" dirty="0"/>
              <a:t>set() </a:t>
            </a:r>
            <a:r>
              <a:rPr lang="ko-KR" altLang="en-US" dirty="0"/>
              <a:t>함수와 </a:t>
            </a:r>
            <a:r>
              <a:rPr lang="en-US" altLang="ko-KR" dirty="0"/>
              <a:t>tuple() </a:t>
            </a:r>
            <a:r>
              <a:rPr lang="ko-KR" altLang="en-US" dirty="0"/>
              <a:t>함수를 중복해서 사용했습니다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DF8CF4-3497-4D58-93BD-51E7BD8A3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4" cy="20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640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집합 연산</a:t>
            </a:r>
          </a:p>
          <a:p>
            <a:r>
              <a:rPr lang="ko-KR" altLang="en-US" dirty="0"/>
              <a:t>일반적인 집합 연산 개념이 집합 자료형에 그대로 사용이 가능합니다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sz="1250" b="1" dirty="0"/>
              <a:t>교집합</a:t>
            </a:r>
            <a:r>
              <a:rPr lang="en-US" altLang="ko-KR" sz="1250" b="1" dirty="0"/>
              <a:t>, </a:t>
            </a:r>
            <a:r>
              <a:rPr lang="ko-KR" altLang="en-US" sz="1250" b="1" dirty="0"/>
              <a:t>합집합</a:t>
            </a:r>
            <a:r>
              <a:rPr lang="en-US" altLang="ko-KR" sz="1250" b="1" dirty="0"/>
              <a:t>, </a:t>
            </a:r>
            <a:r>
              <a:rPr lang="ko-KR" altLang="en-US" sz="1250" b="1" dirty="0" err="1"/>
              <a:t>차집합</a:t>
            </a:r>
            <a:endParaRPr lang="ko-KR" altLang="en-US" sz="1250" b="1" dirty="0"/>
          </a:p>
          <a:p>
            <a:r>
              <a:rPr lang="ko-KR" altLang="en-US" dirty="0"/>
              <a:t>집합 자료형을 사용하는 목적이 이것일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합집합</a:t>
            </a:r>
            <a:endParaRPr lang="ko-KR" altLang="en-US" sz="1200" dirty="0"/>
          </a:p>
          <a:p>
            <a:r>
              <a:rPr lang="ko-KR" altLang="en-US" dirty="0"/>
              <a:t>합집합은 </a:t>
            </a:r>
            <a:r>
              <a:rPr lang="en-US" altLang="ko-KR" b="1" dirty="0"/>
              <a:t>|</a:t>
            </a:r>
            <a:r>
              <a:rPr lang="ko-KR" altLang="en-US" dirty="0"/>
              <a:t> 또는 </a:t>
            </a:r>
            <a:r>
              <a:rPr lang="en-US" altLang="ko-KR" b="1" dirty="0"/>
              <a:t>union()</a:t>
            </a:r>
            <a:r>
              <a:rPr lang="ko-KR" altLang="en-US" dirty="0"/>
              <a:t> 메서드를 사용해 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8FB28E-E2F5-4D0E-BCBC-564F2F4BD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327441"/>
            <a:ext cx="8017405" cy="323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104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교집합</a:t>
            </a:r>
            <a:endParaRPr lang="ko-KR" altLang="en-US" sz="1200" dirty="0"/>
          </a:p>
          <a:p>
            <a:r>
              <a:rPr lang="ko-KR" altLang="en-US" dirty="0"/>
              <a:t>교집합은 </a:t>
            </a:r>
            <a:r>
              <a:rPr lang="en-US" altLang="ko-KR" b="1" dirty="0"/>
              <a:t>&amp;</a:t>
            </a:r>
            <a:r>
              <a:rPr lang="ko-KR" altLang="en-US" dirty="0"/>
              <a:t> 또는 </a:t>
            </a:r>
            <a:r>
              <a:rPr lang="en-US" altLang="ko-KR" b="1" dirty="0"/>
              <a:t>intersection()</a:t>
            </a:r>
            <a:r>
              <a:rPr lang="ko-KR" altLang="en-US" dirty="0"/>
              <a:t> 메서드를 사용해 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 err="1"/>
              <a:t>차집합</a:t>
            </a:r>
            <a:endParaRPr lang="ko-KR" altLang="en-US" sz="1200" dirty="0"/>
          </a:p>
          <a:p>
            <a:r>
              <a:rPr lang="ko-KR" altLang="en-US" dirty="0"/>
              <a:t>차집합은 </a:t>
            </a:r>
            <a:r>
              <a:rPr lang="en-US" altLang="ko-KR" b="1" dirty="0"/>
              <a:t>-</a:t>
            </a:r>
            <a:r>
              <a:rPr lang="ko-KR" altLang="en-US" dirty="0"/>
              <a:t> 또는 </a:t>
            </a:r>
            <a:r>
              <a:rPr lang="en-US" altLang="ko-KR" b="1" dirty="0"/>
              <a:t>difference()</a:t>
            </a:r>
            <a:r>
              <a:rPr lang="ko-KR" altLang="en-US" dirty="0"/>
              <a:t> 메서드를 사용해 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0F0966-AEF8-4701-B3D8-679DAB3D0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51218"/>
            <a:ext cx="8017403" cy="21995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D4AF26-6558-4799-B69E-27C2ACB74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672565"/>
            <a:ext cx="8017403" cy="251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921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en-US" altLang="ko-KR" b="1" dirty="0"/>
              <a:t>4) </a:t>
            </a:r>
            <a:r>
              <a:rPr lang="ko-KR" altLang="en-US" b="1" dirty="0"/>
              <a:t>대칭 </a:t>
            </a:r>
            <a:r>
              <a:rPr lang="ko-KR" altLang="en-US" b="1" dirty="0" err="1"/>
              <a:t>차집합</a:t>
            </a:r>
            <a:endParaRPr lang="ko-KR" altLang="en-US" dirty="0"/>
          </a:p>
          <a:p>
            <a:r>
              <a:rPr lang="ko-KR" altLang="en-US" dirty="0"/>
              <a:t>대칭 차집합은 </a:t>
            </a:r>
            <a:r>
              <a:rPr lang="en-US" altLang="ko-KR" b="1" dirty="0"/>
              <a:t>^</a:t>
            </a:r>
            <a:r>
              <a:rPr lang="ko-KR" altLang="en-US" dirty="0"/>
              <a:t> 또는 </a:t>
            </a:r>
            <a:r>
              <a:rPr lang="en-US" altLang="ko-KR" b="1" dirty="0" err="1"/>
              <a:t>symmetric_difference</a:t>
            </a:r>
            <a:r>
              <a:rPr lang="en-US" altLang="ko-KR" b="1" dirty="0"/>
              <a:t>()</a:t>
            </a:r>
            <a:r>
              <a:rPr lang="ko-KR" altLang="en-US" dirty="0"/>
              <a:t> 메서드를 사용해 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B4A3B0-933F-445B-BDF3-6DFE6EAE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51218"/>
            <a:ext cx="8017405" cy="320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037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438193" y="127889"/>
            <a:ext cx="7965700" cy="369332"/>
          </a:xfrm>
        </p:spPr>
        <p:txBody>
          <a:bodyPr/>
          <a:lstStyle/>
          <a:p>
            <a:r>
              <a:rPr lang="ko-KR" altLang="en-US" dirty="0"/>
              <a:t>집합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– </a:t>
            </a:r>
            <a:r>
              <a:rPr lang="ko-KR" altLang="en-US" dirty="0"/>
              <a:t>집합 연산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151218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집합</a:t>
            </a:r>
            <a:r>
              <a:rPr lang="en-US" altLang="ko-KR" sz="1400" b="1" dirty="0"/>
              <a:t>(Set) </a:t>
            </a:r>
            <a:r>
              <a:rPr lang="ko-KR" altLang="en-US" sz="1400" b="1" dirty="0"/>
              <a:t>자료형</a:t>
            </a:r>
            <a:endParaRPr lang="ko-KR" altLang="en-US" sz="1300" b="1" dirty="0"/>
          </a:p>
          <a:p>
            <a:pPr marL="0" indent="0">
              <a:buNone/>
            </a:pPr>
            <a:r>
              <a:rPr lang="ko-KR" altLang="en-US" sz="1300" b="1" dirty="0"/>
              <a:t>집합 활용 </a:t>
            </a:r>
            <a:r>
              <a:rPr lang="en-US" altLang="ko-KR" sz="1300" b="1" dirty="0"/>
              <a:t>#2</a:t>
            </a:r>
          </a:p>
          <a:p>
            <a:r>
              <a:rPr lang="ko-KR" altLang="en-US" dirty="0"/>
              <a:t>위 집합 연산 기능을 다양하게 활용할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리스트 중복 확인</a:t>
            </a:r>
            <a:endParaRPr lang="ko-KR" altLang="en-US" sz="1200" dirty="0"/>
          </a:p>
          <a:p>
            <a:r>
              <a:rPr lang="ko-KR" altLang="en-US" dirty="0"/>
              <a:t>우선 </a:t>
            </a:r>
            <a:r>
              <a:rPr lang="ko-KR" altLang="en-US" b="1" dirty="0"/>
              <a:t>교집합</a:t>
            </a:r>
            <a:r>
              <a:rPr lang="ko-KR" altLang="en-US" dirty="0"/>
              <a:t>을 활용해 두 리스트 사이의 중복된 요소를 확인할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리스트 중복 없이 합치기</a:t>
            </a:r>
            <a:endParaRPr lang="ko-KR" altLang="en-US" sz="1200" dirty="0"/>
          </a:p>
          <a:p>
            <a:r>
              <a:rPr lang="ko-KR" altLang="en-US" b="1" dirty="0"/>
              <a:t>합집합</a:t>
            </a:r>
            <a:r>
              <a:rPr lang="ko-KR" altLang="en-US" dirty="0"/>
              <a:t> 기능을 활용해 두 리스트의 중복된 요소를 제거하면서 합칠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64E4F3-CABA-49CF-A259-E42486896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89" y="1642533"/>
            <a:ext cx="8017405" cy="20309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5903CA-267A-4FBD-A574-C575072B3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4011147"/>
            <a:ext cx="8017405" cy="203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1534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3280</TotalTime>
  <Words>8373</Words>
  <Application>Microsoft Office PowerPoint</Application>
  <PresentationFormat>와이드스크린</PresentationFormat>
  <Paragraphs>2902</Paragraphs>
  <Slides>217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217</vt:i4>
      </vt:variant>
    </vt:vector>
  </HeadingPairs>
  <TitlesOfParts>
    <vt:vector size="220" baseType="lpstr">
      <vt:lpstr>맑은 고딕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점핏</dc:creator>
  <cp:lastModifiedBy>윤명식</cp:lastModifiedBy>
  <cp:revision>869</cp:revision>
  <dcterms:created xsi:type="dcterms:W3CDTF">2021-12-16T06:55:27Z</dcterms:created>
  <dcterms:modified xsi:type="dcterms:W3CDTF">2024-02-28T09:50:28Z</dcterms:modified>
</cp:coreProperties>
</file>